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79" r:id="rId2"/>
    <p:sldId id="257" r:id="rId3"/>
    <p:sldId id="297" r:id="rId4"/>
    <p:sldId id="280" r:id="rId5"/>
    <p:sldId id="281" r:id="rId6"/>
    <p:sldId id="284" r:id="rId7"/>
    <p:sldId id="282" r:id="rId8"/>
    <p:sldId id="273" r:id="rId9"/>
    <p:sldId id="270" r:id="rId10"/>
    <p:sldId id="271" r:id="rId11"/>
    <p:sldId id="286" r:id="rId12"/>
    <p:sldId id="272" r:id="rId13"/>
    <p:sldId id="269" r:id="rId14"/>
    <p:sldId id="268" r:id="rId15"/>
    <p:sldId id="278" r:id="rId16"/>
    <p:sldId id="267" r:id="rId17"/>
    <p:sldId id="299" r:id="rId18"/>
    <p:sldId id="300" r:id="rId19"/>
    <p:sldId id="262" r:id="rId20"/>
    <p:sldId id="305" r:id="rId21"/>
    <p:sldId id="274" r:id="rId22"/>
    <p:sldId id="302" r:id="rId23"/>
    <p:sldId id="303" r:id="rId24"/>
    <p:sldId id="258" r:id="rId25"/>
    <p:sldId id="259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>
        <p:scale>
          <a:sx n="87" d="100"/>
          <a:sy n="87" d="100"/>
        </p:scale>
        <p:origin x="45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4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31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77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53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45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5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3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85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96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50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01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261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9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5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854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58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22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8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6.png"/><Relationship Id="rId4" Type="http://schemas.openxmlformats.org/officeDocument/2006/relationships/image" Target="../media/image8.sv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svg"/><Relationship Id="rId7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1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0992" y="1916832"/>
            <a:ext cx="7589440" cy="2262781"/>
          </a:xfrm>
        </p:spPr>
        <p:txBody>
          <a:bodyPr>
            <a:normAutofit fontScale="90000"/>
          </a:bodyPr>
          <a:lstStyle/>
          <a:p>
            <a:r>
              <a:rPr lang="pl-PL" dirty="0"/>
              <a:t>PODSTAWOWA WIEDZA </a:t>
            </a:r>
            <a:br>
              <a:rPr lang="pl-PL" dirty="0"/>
            </a:br>
            <a:r>
              <a:rPr lang="pl-PL" dirty="0"/>
              <a:t>O ZDROWIU W UJĘCIU OCENY TŁUSZÓW W DIECIE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67944" y="4509120"/>
            <a:ext cx="6600451" cy="1126283"/>
          </a:xfrm>
        </p:spPr>
        <p:txBody>
          <a:bodyPr/>
          <a:lstStyle/>
          <a:p>
            <a:r>
              <a:rPr lang="pl-PL" dirty="0"/>
              <a:t>lek. med.  DOROTA </a:t>
            </a:r>
            <a:r>
              <a:rPr lang="pl-PL" dirty="0" err="1"/>
              <a:t>HELIM-SOBKOWIAK</a:t>
            </a:r>
            <a:r>
              <a:rPr lang="pl-PL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D15DBB42-0843-D94E-C328-FA1CC223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" y="4179580"/>
            <a:ext cx="2463927" cy="26607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OMGEA 3 - FUNKCJE</a:t>
            </a:r>
          </a:p>
        </p:txBody>
      </p:sp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D5384285-1AF7-68A3-C806-E208A75C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39552" y="2132856"/>
            <a:ext cx="1296144" cy="1296144"/>
          </a:xfrm>
          <a:prstGeom prst="rect">
            <a:avLst/>
          </a:prstGeom>
        </p:spPr>
      </p:pic>
      <p:pic>
        <p:nvPicPr>
          <p:cNvPr id="5" name="Grafika 4" descr="Strzałka — lekkie zakrzywienie">
            <a:extLst>
              <a:ext uri="{FF2B5EF4-FFF2-40B4-BE49-F238E27FC236}">
                <a16:creationId xmlns:a16="http://schemas.microsoft.com/office/drawing/2014/main" id="{4159FCE5-30E5-3757-7720-61D250616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1514" y="2132856"/>
            <a:ext cx="1296144" cy="1296144"/>
          </a:xfrm>
          <a:prstGeom prst="rect">
            <a:avLst/>
          </a:prstGeom>
        </p:spPr>
      </p:pic>
      <p:pic>
        <p:nvPicPr>
          <p:cNvPr id="6" name="Grafika 5" descr="Strzałka — zakrzywienie w prawo">
            <a:extLst>
              <a:ext uri="{FF2B5EF4-FFF2-40B4-BE49-F238E27FC236}">
                <a16:creationId xmlns:a16="http://schemas.microsoft.com/office/drawing/2014/main" id="{07313726-0BBB-28E1-C65C-B663B69B4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572000" y="2036623"/>
            <a:ext cx="1392377" cy="1392377"/>
          </a:xfrm>
          <a:prstGeom prst="rect">
            <a:avLst/>
          </a:prstGeom>
        </p:spPr>
      </p:pic>
      <p:pic>
        <p:nvPicPr>
          <p:cNvPr id="7" name="Grafika 6" descr="Strzałka — zakrzywienie w prawo">
            <a:extLst>
              <a:ext uri="{FF2B5EF4-FFF2-40B4-BE49-F238E27FC236}">
                <a16:creationId xmlns:a16="http://schemas.microsoft.com/office/drawing/2014/main" id="{AA15D8F7-0203-BAF3-D06E-152C63662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308304" y="1916832"/>
            <a:ext cx="1392377" cy="13923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4D7C7-1A31-BFB1-60F4-470F09B09584}"/>
              </a:ext>
            </a:extLst>
          </p:cNvPr>
          <p:cNvSpPr txBox="1"/>
          <p:nvPr/>
        </p:nvSpPr>
        <p:spPr>
          <a:xfrm>
            <a:off x="179512" y="3429000"/>
            <a:ext cx="2016224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Mózg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Układ nerwowy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 err="1"/>
              <a:t>Mielina</a:t>
            </a:r>
            <a:endParaRPr lang="pl-PL" sz="15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20CD51-349C-7601-42B3-FAFC821DDF47}"/>
              </a:ext>
            </a:extLst>
          </p:cNvPr>
          <p:cNvSpPr txBox="1"/>
          <p:nvPr/>
        </p:nvSpPr>
        <p:spPr>
          <a:xfrm>
            <a:off x="2601514" y="3429000"/>
            <a:ext cx="1584176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Oko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Siatkówka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Widzenia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D1014F-8FED-64F4-D4F4-F9CB3317AC79}"/>
              </a:ext>
            </a:extLst>
          </p:cNvPr>
          <p:cNvSpPr txBox="1"/>
          <p:nvPr/>
        </p:nvSpPr>
        <p:spPr>
          <a:xfrm>
            <a:off x="4572000" y="3436246"/>
            <a:ext cx="1872208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Skóra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Bariera </a:t>
            </a:r>
            <a:r>
              <a:rPr lang="pl-PL" sz="1500" b="1" dirty="0" err="1"/>
              <a:t>hydrolipidowa</a:t>
            </a:r>
            <a:endParaRPr lang="pl-PL" sz="15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71D222-32B7-D477-BEE9-03EB5BE3A08D}"/>
              </a:ext>
            </a:extLst>
          </p:cNvPr>
          <p:cNvSpPr txBox="1"/>
          <p:nvPr/>
        </p:nvSpPr>
        <p:spPr>
          <a:xfrm>
            <a:off x="6948264" y="3436246"/>
            <a:ext cx="2016224" cy="12464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500" b="1" dirty="0"/>
              <a:t>Działają przeciwzapalnie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500" b="1" dirty="0"/>
              <a:t>Chroni przed autoagresją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500" b="1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022FB34-FB36-E9DE-3732-14CAFC32E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778" y="4305685"/>
            <a:ext cx="1296146" cy="103138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3CA1371-B708-F6C7-DA8B-FECA0C4B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001" y="5283233"/>
            <a:ext cx="1580610" cy="144526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4279DC9-6424-9CEE-0349-91B75FBA09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992" y="4780527"/>
            <a:ext cx="2184512" cy="189239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3EDDCB6-A61A-E047-CDA5-C92F24C6A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9553" y="4793759"/>
            <a:ext cx="1849877" cy="18554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A13A4370-FFB5-B4EE-117A-B7C4480A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3" y="4443857"/>
            <a:ext cx="1496743" cy="23789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OMGEA 3 - FUNKCJE</a:t>
            </a:r>
          </a:p>
        </p:txBody>
      </p:sp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D5384285-1AF7-68A3-C806-E208A75C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5027" y="1884909"/>
            <a:ext cx="1296144" cy="1296144"/>
          </a:xfrm>
          <a:prstGeom prst="rect">
            <a:avLst/>
          </a:prstGeom>
        </p:spPr>
      </p:pic>
      <p:pic>
        <p:nvPicPr>
          <p:cNvPr id="5" name="Grafika 4" descr="Strzałka — lekkie zakrzywienie">
            <a:extLst>
              <a:ext uri="{FF2B5EF4-FFF2-40B4-BE49-F238E27FC236}">
                <a16:creationId xmlns:a16="http://schemas.microsoft.com/office/drawing/2014/main" id="{4159FCE5-30E5-3757-7720-61D250616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214104" y="1984862"/>
            <a:ext cx="1296144" cy="1296144"/>
          </a:xfrm>
          <a:prstGeom prst="rect">
            <a:avLst/>
          </a:prstGeom>
        </p:spPr>
      </p:pic>
      <p:pic>
        <p:nvPicPr>
          <p:cNvPr id="6" name="Grafika 5" descr="Strzałka — zakrzywienie w prawo">
            <a:extLst>
              <a:ext uri="{FF2B5EF4-FFF2-40B4-BE49-F238E27FC236}">
                <a16:creationId xmlns:a16="http://schemas.microsoft.com/office/drawing/2014/main" id="{07313726-0BBB-28E1-C65C-B663B69B4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241377" y="1936745"/>
            <a:ext cx="1392377" cy="1392377"/>
          </a:xfrm>
          <a:prstGeom prst="rect">
            <a:avLst/>
          </a:prstGeom>
        </p:spPr>
      </p:pic>
      <p:pic>
        <p:nvPicPr>
          <p:cNvPr id="7" name="Grafika 6" descr="Strzałka — zakrzywienie w prawo">
            <a:extLst>
              <a:ext uri="{FF2B5EF4-FFF2-40B4-BE49-F238E27FC236}">
                <a16:creationId xmlns:a16="http://schemas.microsoft.com/office/drawing/2014/main" id="{AA15D8F7-0203-BAF3-D06E-152C63662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080394" y="1875503"/>
            <a:ext cx="1392377" cy="13923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4D7C7-1A31-BFB1-60F4-470F09B09584}"/>
              </a:ext>
            </a:extLst>
          </p:cNvPr>
          <p:cNvSpPr txBox="1"/>
          <p:nvPr/>
        </p:nvSpPr>
        <p:spPr>
          <a:xfrm>
            <a:off x="86796" y="3198167"/>
            <a:ext cx="2031963" cy="12464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Działają p/zakrzepowo – ochrona przed zawałem i udarem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20CD51-349C-7601-42B3-FAFC821DDF47}"/>
              </a:ext>
            </a:extLst>
          </p:cNvPr>
          <p:cNvSpPr txBox="1"/>
          <p:nvPr/>
        </p:nvSpPr>
        <p:spPr>
          <a:xfrm>
            <a:off x="2284397" y="3181053"/>
            <a:ext cx="1800201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Usprawniają metabolizm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D1014F-8FED-64F4-D4F4-F9CB3317AC79}"/>
              </a:ext>
            </a:extLst>
          </p:cNvPr>
          <p:cNvSpPr txBox="1"/>
          <p:nvPr/>
        </p:nvSpPr>
        <p:spPr>
          <a:xfrm>
            <a:off x="4303322" y="3195810"/>
            <a:ext cx="1575929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Regulują sen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71D222-32B7-D477-BEE9-03EB5BE3A08D}"/>
              </a:ext>
            </a:extLst>
          </p:cNvPr>
          <p:cNvSpPr txBox="1"/>
          <p:nvPr/>
        </p:nvSpPr>
        <p:spPr>
          <a:xfrm>
            <a:off x="6071638" y="3205637"/>
            <a:ext cx="1575929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500" b="1" dirty="0"/>
              <a:t>Niezbędne w ciąży i dla dzieci</a:t>
            </a:r>
          </a:p>
        </p:txBody>
      </p:sp>
      <p:pic>
        <p:nvPicPr>
          <p:cNvPr id="3" name="Grafika 2" descr="Strzałka — zakrzywienie w prawo">
            <a:extLst>
              <a:ext uri="{FF2B5EF4-FFF2-40B4-BE49-F238E27FC236}">
                <a16:creationId xmlns:a16="http://schemas.microsoft.com/office/drawing/2014/main" id="{09253443-8BC4-8F1A-1897-EE875368E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751623" y="1765644"/>
            <a:ext cx="1392377" cy="139237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DC8E11E-5121-63CF-801E-87EEDA887982}"/>
              </a:ext>
            </a:extLst>
          </p:cNvPr>
          <p:cNvSpPr txBox="1"/>
          <p:nvPr/>
        </p:nvSpPr>
        <p:spPr>
          <a:xfrm>
            <a:off x="7899471" y="3210542"/>
            <a:ext cx="1263193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500" b="1" dirty="0"/>
              <a:t>Element budowy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01928A1-9EF3-30D4-98CA-22447FBA3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1382" y="4576111"/>
            <a:ext cx="1853574" cy="224171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756EDE5-2EEF-9B6E-E218-4AAA43181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696" y="4652224"/>
            <a:ext cx="1911448" cy="1962251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FCDC62E-DC84-B627-FBD2-78C0DF6F4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121" y="4196713"/>
            <a:ext cx="1544293" cy="224171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88FB6FE3-8E38-7F35-C8A4-417AA19FF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7212" y="4379938"/>
            <a:ext cx="1496824" cy="18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PRZECIWWSKAZANIA DO BRANIA OMEGA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221088"/>
            <a:ext cx="6345260" cy="353060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431C7CDD-D25F-2866-AE7B-1EDC3D0F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43608" y="2204864"/>
            <a:ext cx="1296144" cy="1296144"/>
          </a:xfrm>
          <a:prstGeom prst="rect">
            <a:avLst/>
          </a:prstGeom>
        </p:spPr>
      </p:pic>
      <p:pic>
        <p:nvPicPr>
          <p:cNvPr id="5" name="Grafika 4" descr="Strzałka — zakrzywienie w prawo">
            <a:extLst>
              <a:ext uri="{FF2B5EF4-FFF2-40B4-BE49-F238E27FC236}">
                <a16:creationId xmlns:a16="http://schemas.microsoft.com/office/drawing/2014/main" id="{1D1EF2C3-DAEC-7F9A-AE3B-7EAB8ED91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692679" y="2036623"/>
            <a:ext cx="1392377" cy="13923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D44BF14-54DD-874C-A13F-7F170F06F802}"/>
              </a:ext>
            </a:extLst>
          </p:cNvPr>
          <p:cNvSpPr txBox="1"/>
          <p:nvPr/>
        </p:nvSpPr>
        <p:spPr>
          <a:xfrm>
            <a:off x="364320" y="3638845"/>
            <a:ext cx="3117052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LEKI Z KONTROLĄ INR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B4CD0AE-71BE-5C9C-4890-A0AB185D2AB2}"/>
              </a:ext>
            </a:extLst>
          </p:cNvPr>
          <p:cNvSpPr txBox="1"/>
          <p:nvPr/>
        </p:nvSpPr>
        <p:spPr>
          <a:xfrm>
            <a:off x="5148064" y="3638845"/>
            <a:ext cx="3631616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ZABIEGI CHIRURGICZNE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B8D6A22-EBC4-0767-23AA-B1F5EFFBF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40" y="4242257"/>
            <a:ext cx="1800200" cy="24222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F28D121-9A7E-75B5-4201-0A40FB819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304" y="4078436"/>
            <a:ext cx="4650750" cy="25464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9D01BF8C-F923-9DFD-E91F-48A33CB0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66" y="5302993"/>
            <a:ext cx="1124008" cy="157488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5D2CD52-DFC7-8D3E-2CDB-1C096C31A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239954"/>
            <a:ext cx="1820835" cy="16379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DŁUGO BRAĆ OMEGĘ 3?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4508D7-7085-750F-DBB8-03280324E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8" y="2932138"/>
            <a:ext cx="1134480" cy="10380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8515FA-BE60-7E8C-E216-0FD281354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997" y="3319255"/>
            <a:ext cx="1727289" cy="130181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0995B-36C3-F1DB-7CAE-E73DBCA8BD94}"/>
              </a:ext>
            </a:extLst>
          </p:cNvPr>
          <p:cNvSpPr txBox="1"/>
          <p:nvPr/>
        </p:nvSpPr>
        <p:spPr>
          <a:xfrm>
            <a:off x="351136" y="2348880"/>
            <a:ext cx="2031963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CIĄGLE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8E32747-2F95-8375-FE01-5717D6CD6406}"/>
              </a:ext>
            </a:extLst>
          </p:cNvPr>
          <p:cNvSpPr txBox="1"/>
          <p:nvPr/>
        </p:nvSpPr>
        <p:spPr>
          <a:xfrm>
            <a:off x="5364088" y="2348880"/>
            <a:ext cx="3428776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ZACZNIJ OD EPA I DHA (6-12 miesięcy)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83824E9-03A2-6A7D-B7DB-1EB64F95F289}"/>
              </a:ext>
            </a:extLst>
          </p:cNvPr>
          <p:cNvSpPr txBox="1"/>
          <p:nvPr/>
        </p:nvSpPr>
        <p:spPr>
          <a:xfrm>
            <a:off x="799878" y="4595107"/>
            <a:ext cx="7876578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000" dirty="0"/>
              <a:t>Po uzupełnieniu niedoborów Omegi 3 przejdź na </a:t>
            </a:r>
            <a:r>
              <a:rPr lang="pl-PL" sz="2000" b="1" dirty="0"/>
              <a:t>system       6 miesięcy Omega roślinna, 6 miesięcy Omega rybia </a:t>
            </a:r>
          </a:p>
        </p:txBody>
      </p:sp>
      <p:pic>
        <p:nvPicPr>
          <p:cNvPr id="18" name="Grafika 17" descr="Transfer">
            <a:extLst>
              <a:ext uri="{FF2B5EF4-FFF2-40B4-BE49-F238E27FC236}">
                <a16:creationId xmlns:a16="http://schemas.microsoft.com/office/drawing/2014/main" id="{39DE0B1D-E504-FD3A-BB57-ABF373321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4156" y="547073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OLEJ ROŚLINNY VS RYBI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AF3892-8221-BEEB-271D-CE4A0DFC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187059"/>
            <a:ext cx="2127359" cy="7556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2188EF-6ED7-F554-836B-67F1D2F2A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15" y="4157147"/>
            <a:ext cx="3960440" cy="228487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7763442-267A-F0A7-4731-76179530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1" y="4157147"/>
            <a:ext cx="3087270" cy="1769244"/>
          </a:xfrm>
          <a:prstGeom prst="rect">
            <a:avLst/>
          </a:prstGeom>
        </p:spPr>
      </p:pic>
      <p:pic>
        <p:nvPicPr>
          <p:cNvPr id="11" name="Grafika 10" descr="Wstecz">
            <a:extLst>
              <a:ext uri="{FF2B5EF4-FFF2-40B4-BE49-F238E27FC236}">
                <a16:creationId xmlns:a16="http://schemas.microsoft.com/office/drawing/2014/main" id="{69290917-C354-2C0A-FD24-C3AB3ABE9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548124">
            <a:off x="552135" y="2745999"/>
            <a:ext cx="3034133" cy="1831196"/>
          </a:xfrm>
          <a:prstGeom prst="rect">
            <a:avLst/>
          </a:prstGeom>
        </p:spPr>
      </p:pic>
      <p:pic>
        <p:nvPicPr>
          <p:cNvPr id="13" name="Grafika 12" descr="Wstecz (od prawej do lewej)">
            <a:extLst>
              <a:ext uri="{FF2B5EF4-FFF2-40B4-BE49-F238E27FC236}">
                <a16:creationId xmlns:a16="http://schemas.microsoft.com/office/drawing/2014/main" id="{4A0CE02B-D68E-FA82-A8E4-964648DB1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317850">
            <a:off x="4675725" y="2316408"/>
            <a:ext cx="3112988" cy="281155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4E7B3A8-C453-27E0-CAFA-E8D0EB3E6319}"/>
              </a:ext>
            </a:extLst>
          </p:cNvPr>
          <p:cNvSpPr txBox="1"/>
          <p:nvPr/>
        </p:nvSpPr>
        <p:spPr>
          <a:xfrm>
            <a:off x="611560" y="3129890"/>
            <a:ext cx="360040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700" b="1" dirty="0"/>
              <a:t>Od 1-10% zostaje końcowo przetworzone w EPA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EB4CA87-EA74-FD9A-1685-66748502C60E}"/>
              </a:ext>
            </a:extLst>
          </p:cNvPr>
          <p:cNvSpPr txBox="1"/>
          <p:nvPr/>
        </p:nvSpPr>
        <p:spPr>
          <a:xfrm>
            <a:off x="4876882" y="3153964"/>
            <a:ext cx="360040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700" b="1" dirty="0"/>
              <a:t>Tylko 0,1% zostaje końcowo przetworzone w DHA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ILE TRZEBA WYPIĆ OLEJU LNIANEGO ŻEBY ZAOPATRZEĆ ORGANIZM W 1G OMEGA 3 ?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3F286AA-4133-D587-A42B-C7634816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29251"/>
            <a:ext cx="2778255" cy="20882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6CAF5-6D7E-1785-32C3-F58304686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996952"/>
            <a:ext cx="819192" cy="255283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7784E8-8338-E0A4-963A-334718872720}"/>
              </a:ext>
            </a:extLst>
          </p:cNvPr>
          <p:cNvSpPr txBox="1"/>
          <p:nvPr/>
        </p:nvSpPr>
        <p:spPr>
          <a:xfrm>
            <a:off x="99634" y="2492896"/>
            <a:ext cx="3896302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2000" b="1" dirty="0"/>
              <a:t>½ SZKLANKI OLEJU LNIANEGO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9F60D2C-E292-E0BB-299D-C89F84DF5DDB}"/>
              </a:ext>
            </a:extLst>
          </p:cNvPr>
          <p:cNvSpPr txBox="1"/>
          <p:nvPr/>
        </p:nvSpPr>
        <p:spPr>
          <a:xfrm>
            <a:off x="6092038" y="2498624"/>
            <a:ext cx="2952328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2000" b="1" dirty="0"/>
              <a:t>10 ML OLEJU RYBIEGO</a:t>
            </a:r>
          </a:p>
        </p:txBody>
      </p:sp>
      <p:sp>
        <p:nvSpPr>
          <p:cNvPr id="14" name="Równa się 13">
            <a:extLst>
              <a:ext uri="{FF2B5EF4-FFF2-40B4-BE49-F238E27FC236}">
                <a16:creationId xmlns:a16="http://schemas.microsoft.com/office/drawing/2014/main" id="{D570008B-A01F-8DFA-7100-41AE01F7076F}"/>
              </a:ext>
            </a:extLst>
          </p:cNvPr>
          <p:cNvSpPr/>
          <p:nvPr/>
        </p:nvSpPr>
        <p:spPr>
          <a:xfrm>
            <a:off x="3902988" y="3724362"/>
            <a:ext cx="2160240" cy="837917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735834D3-7831-C118-A7ED-1EF2C98D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803" y="4609222"/>
            <a:ext cx="2025197" cy="177098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B1AE9AC-F3C1-139C-EB34-DEED3AFEA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881590"/>
            <a:ext cx="1515333" cy="160958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EPA I DHA - RÓŻNICE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2A4203-2F16-7E70-5EFD-14242E746292}"/>
              </a:ext>
            </a:extLst>
          </p:cNvPr>
          <p:cNvSpPr txBox="1"/>
          <p:nvPr/>
        </p:nvSpPr>
        <p:spPr>
          <a:xfrm>
            <a:off x="315658" y="3558151"/>
            <a:ext cx="4048187" cy="1323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Śródbłonek naczyń,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Działa p/zapalnie,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Buduje odporność,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Serce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3C25A8-2161-BCE7-0D4A-F348F340F808}"/>
              </a:ext>
            </a:extLst>
          </p:cNvPr>
          <p:cNvSpPr txBox="1"/>
          <p:nvPr/>
        </p:nvSpPr>
        <p:spPr>
          <a:xfrm>
            <a:off x="5004048" y="3558151"/>
            <a:ext cx="3960440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Jest budulcem błon komórkowych skóry,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/>
              <a:t>Mózg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7FCAD5C-8050-ACD3-B8D7-1C6B6CDEC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359" y="2094015"/>
            <a:ext cx="1334985" cy="133498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0C79FFD-C541-5889-9064-96A65019C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9" y="2032013"/>
            <a:ext cx="1384075" cy="1384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OMEGA 3 JEST NIEZWYKLE WAŻNA DLA…</a:t>
            </a:r>
          </a:p>
        </p:txBody>
      </p:sp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D5384285-1AF7-68A3-C806-E208A75C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9552" y="2132856"/>
            <a:ext cx="1296144" cy="1296144"/>
          </a:xfrm>
          <a:prstGeom prst="rect">
            <a:avLst/>
          </a:prstGeom>
        </p:spPr>
      </p:pic>
      <p:pic>
        <p:nvPicPr>
          <p:cNvPr id="5" name="Grafika 4" descr="Strzałka — lekkie zakrzywienie">
            <a:extLst>
              <a:ext uri="{FF2B5EF4-FFF2-40B4-BE49-F238E27FC236}">
                <a16:creationId xmlns:a16="http://schemas.microsoft.com/office/drawing/2014/main" id="{4159FCE5-30E5-3757-7720-61D25061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601514" y="2132856"/>
            <a:ext cx="1296144" cy="1296144"/>
          </a:xfrm>
          <a:prstGeom prst="rect">
            <a:avLst/>
          </a:prstGeom>
        </p:spPr>
      </p:pic>
      <p:pic>
        <p:nvPicPr>
          <p:cNvPr id="6" name="Grafika 5" descr="Strzałka — zakrzywienie w prawo">
            <a:extLst>
              <a:ext uri="{FF2B5EF4-FFF2-40B4-BE49-F238E27FC236}">
                <a16:creationId xmlns:a16="http://schemas.microsoft.com/office/drawing/2014/main" id="{07313726-0BBB-28E1-C65C-B663B69B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572000" y="2036623"/>
            <a:ext cx="1392377" cy="1392377"/>
          </a:xfrm>
          <a:prstGeom prst="rect">
            <a:avLst/>
          </a:prstGeom>
        </p:spPr>
      </p:pic>
      <p:pic>
        <p:nvPicPr>
          <p:cNvPr id="7" name="Grafika 6" descr="Strzałka — zakrzywienie w prawo">
            <a:extLst>
              <a:ext uri="{FF2B5EF4-FFF2-40B4-BE49-F238E27FC236}">
                <a16:creationId xmlns:a16="http://schemas.microsoft.com/office/drawing/2014/main" id="{AA15D8F7-0203-BAF3-D06E-152C63662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308304" y="1916832"/>
            <a:ext cx="1392377" cy="13923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4D7C7-1A31-BFB1-60F4-470F09B09584}"/>
              </a:ext>
            </a:extLst>
          </p:cNvPr>
          <p:cNvSpPr txBox="1"/>
          <p:nvPr/>
        </p:nvSpPr>
        <p:spPr>
          <a:xfrm>
            <a:off x="179512" y="3429000"/>
            <a:ext cx="1891677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Rozwijającego się organizmu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20CD51-349C-7601-42B3-FAFC821DDF47}"/>
              </a:ext>
            </a:extLst>
          </p:cNvPr>
          <p:cNvSpPr txBox="1"/>
          <p:nvPr/>
        </p:nvSpPr>
        <p:spPr>
          <a:xfrm>
            <a:off x="2195736" y="3429000"/>
            <a:ext cx="2088232" cy="6924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300" b="1" dirty="0"/>
              <a:t>Regeneracji,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300" b="1" dirty="0"/>
              <a:t>Odbudowy, Rekonwalescencji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D1014F-8FED-64F4-D4F4-F9CB3317AC79}"/>
              </a:ext>
            </a:extLst>
          </p:cNvPr>
          <p:cNvSpPr txBox="1"/>
          <p:nvPr/>
        </p:nvSpPr>
        <p:spPr>
          <a:xfrm>
            <a:off x="4408515" y="3436246"/>
            <a:ext cx="2467741" cy="129266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300" b="1" dirty="0"/>
              <a:t>Prewencji udarów, zawałów,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300" b="1" dirty="0"/>
              <a:t>Chorób skóry,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300" b="1" dirty="0"/>
              <a:t>Chorób autoimmunologicznych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13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71D222-32B7-D477-BEE9-03EB5BE3A08D}"/>
              </a:ext>
            </a:extLst>
          </p:cNvPr>
          <p:cNvSpPr txBox="1"/>
          <p:nvPr/>
        </p:nvSpPr>
        <p:spPr>
          <a:xfrm>
            <a:off x="6948264" y="3436246"/>
            <a:ext cx="2016224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500" b="1" dirty="0"/>
              <a:t>Kobiet w ciąży,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500" b="1" dirty="0"/>
              <a:t>Dzieci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5262DD-6295-CE5B-4221-8BC957910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707" y="4254380"/>
            <a:ext cx="1544293" cy="224171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F156961-5E78-5C8D-C095-4E46D3DCB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346485"/>
            <a:ext cx="1562180" cy="205750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13F7CA3-A871-7D97-A718-840F620EA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456" y="4511594"/>
            <a:ext cx="2184512" cy="189239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CC19220-DBE1-8B02-DD17-ADBD7E4140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822" y="4800639"/>
            <a:ext cx="3422031" cy="16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63ACE05D-95B4-0BA4-15E0-680C8D7D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85" y="4444663"/>
            <a:ext cx="1800193" cy="23117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4DC2ED3-DAA6-9F6F-01EC-5CA4F82BA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14" y="4444663"/>
            <a:ext cx="1841595" cy="21845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OMEGA 3 JEST NIEZWYKLE WAŻNA DLA…</a:t>
            </a:r>
          </a:p>
        </p:txBody>
      </p:sp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D5384285-1AF7-68A3-C806-E208A75C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39552" y="2132856"/>
            <a:ext cx="1296144" cy="1296144"/>
          </a:xfrm>
          <a:prstGeom prst="rect">
            <a:avLst/>
          </a:prstGeom>
        </p:spPr>
      </p:pic>
      <p:pic>
        <p:nvPicPr>
          <p:cNvPr id="5" name="Grafika 4" descr="Strzałka — lekkie zakrzywienie">
            <a:extLst>
              <a:ext uri="{FF2B5EF4-FFF2-40B4-BE49-F238E27FC236}">
                <a16:creationId xmlns:a16="http://schemas.microsoft.com/office/drawing/2014/main" id="{4159FCE5-30E5-3757-7720-61D250616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607978" y="2132856"/>
            <a:ext cx="1296144" cy="1296144"/>
          </a:xfrm>
          <a:prstGeom prst="rect">
            <a:avLst/>
          </a:prstGeom>
        </p:spPr>
      </p:pic>
      <p:pic>
        <p:nvPicPr>
          <p:cNvPr id="6" name="Grafika 5" descr="Strzałka — zakrzywienie w prawo">
            <a:extLst>
              <a:ext uri="{FF2B5EF4-FFF2-40B4-BE49-F238E27FC236}">
                <a16:creationId xmlns:a16="http://schemas.microsoft.com/office/drawing/2014/main" id="{07313726-0BBB-28E1-C65C-B663B69B4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621849" y="2071784"/>
            <a:ext cx="1392377" cy="13923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4D7C7-1A31-BFB1-60F4-470F09B09584}"/>
              </a:ext>
            </a:extLst>
          </p:cNvPr>
          <p:cNvSpPr txBox="1"/>
          <p:nvPr/>
        </p:nvSpPr>
        <p:spPr>
          <a:xfrm>
            <a:off x="144016" y="3429000"/>
            <a:ext cx="2843808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Osób dużo uczących się (egzaminy, sesje, stres)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Osób pracujących umysłowo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20CD51-349C-7601-42B3-FAFC821DDF47}"/>
              </a:ext>
            </a:extLst>
          </p:cNvPr>
          <p:cNvSpPr txBox="1"/>
          <p:nvPr/>
        </p:nvSpPr>
        <p:spPr>
          <a:xfrm>
            <a:off x="3217541" y="3430697"/>
            <a:ext cx="2467741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Cukrzyków,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Osób z chorobami metabolicznymi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15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D1014F-8FED-64F4-D4F4-F9CB3317AC79}"/>
              </a:ext>
            </a:extLst>
          </p:cNvPr>
          <p:cNvSpPr txBox="1"/>
          <p:nvPr/>
        </p:nvSpPr>
        <p:spPr>
          <a:xfrm>
            <a:off x="5868144" y="3428999"/>
            <a:ext cx="3143199" cy="12464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00" b="1" dirty="0"/>
              <a:t>Osób z problemami z cholesterolem. Omega 3 obniża LDL (zły cholesterol), i podwyższa HDL (dobry cholesterol)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1C2E251-903D-2AC4-04C5-986AC923A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274" y="4951773"/>
            <a:ext cx="1877150" cy="148080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728D367-89F6-F1B9-C4B2-483B9BF54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343" y="4831322"/>
            <a:ext cx="1727169" cy="17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162414" cy="709865"/>
          </a:xfrm>
        </p:spPr>
        <p:txBody>
          <a:bodyPr/>
          <a:lstStyle/>
          <a:p>
            <a:r>
              <a:rPr lang="pl-PL" dirty="0"/>
              <a:t>WYBIERAJ PŁYN, UNIKAJ KAPSUŁEK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Żołądek trawienie </a:t>
            </a:r>
          </a:p>
          <a:p>
            <a:r>
              <a:rPr lang="pl-PL" dirty="0"/>
              <a:t>Osłonka składnik np. tytan</a:t>
            </a:r>
          </a:p>
          <a:p>
            <a:r>
              <a:rPr lang="pl-PL" dirty="0"/>
              <a:t>Ilość antyoksydantów: oliwy</a:t>
            </a:r>
          </a:p>
          <a:p>
            <a:r>
              <a:rPr lang="pl-PL" dirty="0"/>
              <a:t>Smak pewność organoleptycznie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E386AE-27F1-5551-772E-AD92D859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132856"/>
            <a:ext cx="2425825" cy="2756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501E3-AFDF-9ED3-437C-CF1B9A21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620"/>
            <a:ext cx="7886700" cy="994172"/>
          </a:xfrm>
        </p:spPr>
        <p:txBody>
          <a:bodyPr/>
          <a:lstStyle/>
          <a:p>
            <a:r>
              <a:rPr lang="pl-PL" dirty="0"/>
              <a:t>O MNIE – Dorota Helim-Sobkowiak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95C007-92F9-7D23-1A7A-90D7D47E13BC}"/>
              </a:ext>
            </a:extLst>
          </p:cNvPr>
          <p:cNvSpPr txBox="1"/>
          <p:nvPr/>
        </p:nvSpPr>
        <p:spPr>
          <a:xfrm>
            <a:off x="-22258" y="2373081"/>
            <a:ext cx="895719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50" b="1" dirty="0"/>
              <a:t>Warsztaty online – </a:t>
            </a:r>
            <a:r>
              <a:rPr lang="pl-PL" sz="2250" dirty="0"/>
              <a:t>ponad 3000 osób</a:t>
            </a:r>
            <a:br>
              <a:rPr lang="pl-PL" sz="2250" b="1" dirty="0"/>
            </a:br>
            <a:endParaRPr lang="pl-PL" sz="225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50" b="1" dirty="0"/>
              <a:t>Instagram - </a:t>
            </a:r>
            <a:r>
              <a:rPr lang="pl-PL" sz="2250" dirty="0"/>
              <a:t>@doktor_dorota_</a:t>
            </a:r>
            <a:br>
              <a:rPr lang="pl-PL" sz="2250" b="1" dirty="0"/>
            </a:br>
            <a:endParaRPr lang="pl-PL" sz="225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50" b="1" dirty="0"/>
              <a:t>Misja – </a:t>
            </a:r>
            <a:r>
              <a:rPr lang="pl-PL" sz="2250" dirty="0"/>
              <a:t>budowanie odporności – stabilizacja </a:t>
            </a:r>
            <a:br>
              <a:rPr lang="pl-PL" sz="2250" dirty="0"/>
            </a:br>
            <a:r>
              <a:rPr lang="pl-PL" sz="2250" dirty="0"/>
              <a:t>układu nerwowego, odpornościowego</a:t>
            </a:r>
            <a:br>
              <a:rPr lang="pl-PL" sz="2250" dirty="0"/>
            </a:br>
            <a:r>
              <a:rPr lang="pl-PL" sz="2250" dirty="0"/>
              <a:t> i </a:t>
            </a:r>
            <a:r>
              <a:rPr lang="pl-PL" sz="2250" dirty="0" err="1"/>
              <a:t>endokrynnego</a:t>
            </a:r>
            <a:endParaRPr lang="pl-PL" sz="225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5C6500-6946-5A23-8A1F-116726F12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76388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OMGEA 3 - PASZPORT</a:t>
            </a:r>
          </a:p>
        </p:txBody>
      </p:sp>
      <p:pic>
        <p:nvPicPr>
          <p:cNvPr id="5" name="Grafika 4" descr="Strzałka — lekkie zakrzywienie">
            <a:extLst>
              <a:ext uri="{FF2B5EF4-FFF2-40B4-BE49-F238E27FC236}">
                <a16:creationId xmlns:a16="http://schemas.microsoft.com/office/drawing/2014/main" id="{4159FCE5-30E5-3757-7720-61D25061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71766">
            <a:off x="2531721" y="3150167"/>
            <a:ext cx="1296144" cy="1296144"/>
          </a:xfrm>
          <a:prstGeom prst="rect">
            <a:avLst/>
          </a:prstGeom>
        </p:spPr>
      </p:pic>
      <p:pic>
        <p:nvPicPr>
          <p:cNvPr id="6" name="Grafika 5" descr="Strzałka — zakrzywienie w prawo">
            <a:extLst>
              <a:ext uri="{FF2B5EF4-FFF2-40B4-BE49-F238E27FC236}">
                <a16:creationId xmlns:a16="http://schemas.microsoft.com/office/drawing/2014/main" id="{07313726-0BBB-28E1-C65C-B663B69B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629831">
            <a:off x="4863195" y="2828240"/>
            <a:ext cx="1392377" cy="1392377"/>
          </a:xfrm>
          <a:prstGeom prst="rect">
            <a:avLst/>
          </a:prstGeom>
        </p:spPr>
      </p:pic>
      <p:pic>
        <p:nvPicPr>
          <p:cNvPr id="7" name="Grafika 6" descr="Strzałka — zakrzywienie w prawo">
            <a:extLst>
              <a:ext uri="{FF2B5EF4-FFF2-40B4-BE49-F238E27FC236}">
                <a16:creationId xmlns:a16="http://schemas.microsoft.com/office/drawing/2014/main" id="{AA15D8F7-0203-BAF3-D06E-152C63662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587453">
            <a:off x="2798332" y="3924180"/>
            <a:ext cx="1296143" cy="129614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4D7C7-1A31-BFB1-60F4-470F09B09584}"/>
              </a:ext>
            </a:extLst>
          </p:cNvPr>
          <p:cNvSpPr txBox="1"/>
          <p:nvPr/>
        </p:nvSpPr>
        <p:spPr>
          <a:xfrm>
            <a:off x="1202092" y="2295684"/>
            <a:ext cx="849411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TOTOX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20CD51-349C-7601-42B3-FAFC821DDF47}"/>
              </a:ext>
            </a:extLst>
          </p:cNvPr>
          <p:cNvSpPr txBox="1"/>
          <p:nvPr/>
        </p:nvSpPr>
        <p:spPr>
          <a:xfrm>
            <a:off x="1037823" y="3098652"/>
            <a:ext cx="1371499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ILOŚĆ -1-4 g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D1014F-8FED-64F4-D4F4-F9CB3317AC79}"/>
              </a:ext>
            </a:extLst>
          </p:cNvPr>
          <p:cNvSpPr txBox="1"/>
          <p:nvPr/>
        </p:nvSpPr>
        <p:spPr>
          <a:xfrm>
            <a:off x="1723573" y="3819575"/>
            <a:ext cx="62871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GPS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71D222-32B7-D477-BEE9-03EB5BE3A08D}"/>
              </a:ext>
            </a:extLst>
          </p:cNvPr>
          <p:cNvSpPr txBox="1"/>
          <p:nvPr/>
        </p:nvSpPr>
        <p:spPr>
          <a:xfrm>
            <a:off x="1757206" y="4560341"/>
            <a:ext cx="588594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GIS</a:t>
            </a:r>
          </a:p>
        </p:txBody>
      </p:sp>
      <p:pic>
        <p:nvPicPr>
          <p:cNvPr id="3" name="Grafika 2" descr="Strzałka — zakrzywienie w prawo">
            <a:extLst>
              <a:ext uri="{FF2B5EF4-FFF2-40B4-BE49-F238E27FC236}">
                <a16:creationId xmlns:a16="http://schemas.microsoft.com/office/drawing/2014/main" id="{09253443-8BC4-8F1A-1897-EE875368E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19299">
            <a:off x="4521136" y="1821419"/>
            <a:ext cx="1392377" cy="139237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DC8E11E-5121-63CF-801E-87EEDA887982}"/>
              </a:ext>
            </a:extLst>
          </p:cNvPr>
          <p:cNvSpPr txBox="1"/>
          <p:nvPr/>
        </p:nvSpPr>
        <p:spPr>
          <a:xfrm>
            <a:off x="5718305" y="2932224"/>
            <a:ext cx="1496824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Lista kolońska</a:t>
            </a:r>
          </a:p>
        </p:txBody>
      </p:sp>
      <p:pic>
        <p:nvPicPr>
          <p:cNvPr id="13" name="Grafika 12" descr="Strzałka — lekkie zakrzywienie">
            <a:extLst>
              <a:ext uri="{FF2B5EF4-FFF2-40B4-BE49-F238E27FC236}">
                <a16:creationId xmlns:a16="http://schemas.microsoft.com/office/drawing/2014/main" id="{2218DC0F-EE45-F38C-73F3-ABD2AA35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346925">
            <a:off x="2449830" y="2494374"/>
            <a:ext cx="1088100" cy="1088100"/>
          </a:xfrm>
          <a:prstGeom prst="rect">
            <a:avLst/>
          </a:prstGeom>
        </p:spPr>
      </p:pic>
      <p:pic>
        <p:nvPicPr>
          <p:cNvPr id="14" name="Grafika 13" descr="Strzałka — lekkie zakrzywienie">
            <a:extLst>
              <a:ext uri="{FF2B5EF4-FFF2-40B4-BE49-F238E27FC236}">
                <a16:creationId xmlns:a16="http://schemas.microsoft.com/office/drawing/2014/main" id="{669CC517-B9ED-421E-AF37-026237A5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410851">
            <a:off x="2189733" y="1815514"/>
            <a:ext cx="1296144" cy="129614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308CCF4-A46B-38E4-0D92-1495395280EC}"/>
              </a:ext>
            </a:extLst>
          </p:cNvPr>
          <p:cNvSpPr txBox="1"/>
          <p:nvPr/>
        </p:nvSpPr>
        <p:spPr>
          <a:xfrm>
            <a:off x="6078646" y="3968790"/>
            <a:ext cx="837481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MSC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E99CC5-993B-89CE-97EC-EAFFA5E3C72B}"/>
              </a:ext>
            </a:extLst>
          </p:cNvPr>
          <p:cNvSpPr txBox="1"/>
          <p:nvPr/>
        </p:nvSpPr>
        <p:spPr>
          <a:xfrm>
            <a:off x="5796136" y="4759576"/>
            <a:ext cx="188385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Gwiazdki Michelin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E328DC2-5208-B6D4-5C25-87286BA3F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850" y="2551539"/>
            <a:ext cx="1435174" cy="1797142"/>
          </a:xfrm>
          <a:prstGeom prst="rect">
            <a:avLst/>
          </a:prstGeom>
        </p:spPr>
      </p:pic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D5384285-1AF7-68A3-C806-E208A75C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3997">
            <a:off x="4535565" y="379794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22454" cy="709865"/>
          </a:xfrm>
        </p:spPr>
        <p:txBody>
          <a:bodyPr/>
          <a:lstStyle/>
          <a:p>
            <a:pPr algn="ctr"/>
            <a:r>
              <a:rPr lang="pl-PL" dirty="0"/>
              <a:t>TESTY NA POZIOM OMEGA 3 </a:t>
            </a:r>
            <a:br>
              <a:rPr lang="pl-PL" dirty="0"/>
            </a:br>
            <a:r>
              <a:rPr lang="pl-PL" dirty="0"/>
              <a:t>I STOSUNEK OMEG 3: OMEGA 6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30A109D-5A6F-37D7-6902-0F2F3DA8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356992"/>
            <a:ext cx="2968810" cy="185225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4DC1EA-4624-08E0-972F-2D0A7C268FEE}"/>
              </a:ext>
            </a:extLst>
          </p:cNvPr>
          <p:cNvSpPr txBox="1"/>
          <p:nvPr/>
        </p:nvSpPr>
        <p:spPr>
          <a:xfrm>
            <a:off x="1259632" y="2276872"/>
            <a:ext cx="6408712" cy="86177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/>
              <a:t>Sprzedaj 3 zestawy z 1 testem, a 3 testy wrócą do Ciebie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19F8A2-B345-D7E8-956A-31BF9E07D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97" y="1771655"/>
            <a:ext cx="1108054" cy="1657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WAŻNE</a:t>
            </a:r>
          </a:p>
        </p:txBody>
      </p:sp>
      <p:pic>
        <p:nvPicPr>
          <p:cNvPr id="4" name="Grafika 3" descr="Strzałka — lekkie zakrzywienie">
            <a:extLst>
              <a:ext uri="{FF2B5EF4-FFF2-40B4-BE49-F238E27FC236}">
                <a16:creationId xmlns:a16="http://schemas.microsoft.com/office/drawing/2014/main" id="{D5384285-1AF7-68A3-C806-E208A75C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6811" y="2051057"/>
            <a:ext cx="1296144" cy="1296144"/>
          </a:xfrm>
          <a:prstGeom prst="rect">
            <a:avLst/>
          </a:prstGeom>
        </p:spPr>
      </p:pic>
      <p:pic>
        <p:nvPicPr>
          <p:cNvPr id="5" name="Grafika 4" descr="Strzałka — lekkie zakrzywienie">
            <a:extLst>
              <a:ext uri="{FF2B5EF4-FFF2-40B4-BE49-F238E27FC236}">
                <a16:creationId xmlns:a16="http://schemas.microsoft.com/office/drawing/2014/main" id="{4159FCE5-30E5-3757-7720-61D25061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191903" y="2038546"/>
            <a:ext cx="1296144" cy="1296144"/>
          </a:xfrm>
          <a:prstGeom prst="rect">
            <a:avLst/>
          </a:prstGeom>
        </p:spPr>
      </p:pic>
      <p:pic>
        <p:nvPicPr>
          <p:cNvPr id="6" name="Grafika 5" descr="Strzałka — zakrzywienie w prawo">
            <a:extLst>
              <a:ext uri="{FF2B5EF4-FFF2-40B4-BE49-F238E27FC236}">
                <a16:creationId xmlns:a16="http://schemas.microsoft.com/office/drawing/2014/main" id="{07313726-0BBB-28E1-C65C-B663B69B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468099" y="1862980"/>
            <a:ext cx="1392377" cy="13923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4D7C7-1A31-BFB1-60F4-470F09B09584}"/>
              </a:ext>
            </a:extLst>
          </p:cNvPr>
          <p:cNvSpPr txBox="1"/>
          <p:nvPr/>
        </p:nvSpPr>
        <p:spPr>
          <a:xfrm>
            <a:off x="179512" y="3429000"/>
            <a:ext cx="1891677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Brak obowiązku zakupów i rejestracji co miesiąc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20CD51-349C-7601-42B3-FAFC821DDF47}"/>
              </a:ext>
            </a:extLst>
          </p:cNvPr>
          <p:cNvSpPr txBox="1"/>
          <p:nvPr/>
        </p:nvSpPr>
        <p:spPr>
          <a:xfrm>
            <a:off x="2195735" y="3429000"/>
            <a:ext cx="3008845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300" b="1" dirty="0"/>
              <a:t>Za 3 sprzedaże otrzymujesz 1 butelkę za koszt kuriera – łącznie w danym miesiącu możesz mieć 2 produkty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D1014F-8FED-64F4-D4F4-F9CB3317AC79}"/>
              </a:ext>
            </a:extLst>
          </p:cNvPr>
          <p:cNvSpPr txBox="1"/>
          <p:nvPr/>
        </p:nvSpPr>
        <p:spPr>
          <a:xfrm>
            <a:off x="5364088" y="3429000"/>
            <a:ext cx="3600400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300" b="1" dirty="0"/>
              <a:t>W ciągu pierwszych 30 dni od zakupu pakietu biznesowego zarejestruj 3 klientów – da Ci to maksymalną prowizję na zawsze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51212F-74F2-E4C5-2EAC-5BAD2070E627}"/>
              </a:ext>
            </a:extLst>
          </p:cNvPr>
          <p:cNvSpPr/>
          <p:nvPr/>
        </p:nvSpPr>
        <p:spPr>
          <a:xfrm>
            <a:off x="6156176" y="3087781"/>
            <a:ext cx="229101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Warto to przypilnować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D90F32D-889F-76A3-F014-B5A79A4D8C9A}"/>
              </a:ext>
            </a:extLst>
          </p:cNvPr>
          <p:cNvSpPr/>
          <p:nvPr/>
        </p:nvSpPr>
        <p:spPr>
          <a:xfrm>
            <a:off x="2195735" y="4510172"/>
            <a:ext cx="3008846" cy="8617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np. sprzedaj 3 x omega </a:t>
            </a:r>
            <a:r>
              <a:rPr lang="pl-PL" sz="1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gold</a:t>
            </a:r>
            <a:r>
              <a:rPr lang="pl-P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 otrzymaj </a:t>
            </a:r>
          </a:p>
          <a:p>
            <a:pPr algn="ctr"/>
            <a:r>
              <a:rPr lang="pl-P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butelkę za koszt kuriera zamiast za 257 zł</a:t>
            </a:r>
          </a:p>
          <a:p>
            <a:pPr algn="ctr"/>
            <a:r>
              <a:rPr lang="pl-P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Sprzedaj 3 x kolagen i otrzymaj kolagen za koszt kuriera zamiast za 227 zł (pierwsze opakowanie kolagenu trzeba kupić)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5F14276-7F49-0FCA-A736-F860C56A966C}"/>
              </a:ext>
            </a:extLst>
          </p:cNvPr>
          <p:cNvSpPr/>
          <p:nvPr/>
        </p:nvSpPr>
        <p:spPr>
          <a:xfrm>
            <a:off x="5659864" y="4518104"/>
            <a:ext cx="3008846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 pierwsze 3 osoby dostajesz 50% prowizji np. zestaw 3x Omega Gold – 15 euro, od czwartej osoby masz gwarantowaną stałą prowizję – </a:t>
            </a:r>
            <a:r>
              <a:rPr lang="pl-PL" sz="1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</a:t>
            </a:r>
            <a:endParaRPr lang="pl-PL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06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501E3-AFDF-9ED3-437C-CF1B9A21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620"/>
            <a:ext cx="7886700" cy="994172"/>
          </a:xfrm>
        </p:spPr>
        <p:txBody>
          <a:bodyPr/>
          <a:lstStyle/>
          <a:p>
            <a:pPr algn="ctr"/>
            <a:r>
              <a:rPr lang="pl-PL" dirty="0"/>
              <a:t>OMEGA GOLD VS OMEGA KLASYCZNA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D85F5D0-8F46-60AB-5CCF-D61D5A53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43379"/>
            <a:ext cx="1286986" cy="2138125"/>
          </a:xfrm>
          <a:prstGeom prst="rect">
            <a:avLst/>
          </a:prstGeom>
        </p:spPr>
      </p:pic>
      <p:pic>
        <p:nvPicPr>
          <p:cNvPr id="9" name="Grafika 8" descr="Wstecz">
            <a:extLst>
              <a:ext uri="{FF2B5EF4-FFF2-40B4-BE49-F238E27FC236}">
                <a16:creationId xmlns:a16="http://schemas.microsoft.com/office/drawing/2014/main" id="{7514AECF-59F7-A340-C032-2E6543AE8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21484">
            <a:off x="788590" y="2383016"/>
            <a:ext cx="1120727" cy="112072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0B9A2B5-26FB-E5F9-B48C-863A1B2A4DB4}"/>
              </a:ext>
            </a:extLst>
          </p:cNvPr>
          <p:cNvSpPr txBox="1"/>
          <p:nvPr/>
        </p:nvSpPr>
        <p:spPr>
          <a:xfrm>
            <a:off x="179512" y="2250202"/>
            <a:ext cx="189167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1430 mg DHA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E2A2BC3-F882-2863-87A6-39501E841C0E}"/>
              </a:ext>
            </a:extLst>
          </p:cNvPr>
          <p:cNvSpPr txBox="1"/>
          <p:nvPr/>
        </p:nvSpPr>
        <p:spPr>
          <a:xfrm>
            <a:off x="3401071" y="4544582"/>
            <a:ext cx="1286985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570 mg EPA</a:t>
            </a:r>
          </a:p>
        </p:txBody>
      </p:sp>
      <p:pic>
        <p:nvPicPr>
          <p:cNvPr id="7" name="Grafika 6" descr="Wstecz">
            <a:extLst>
              <a:ext uri="{FF2B5EF4-FFF2-40B4-BE49-F238E27FC236}">
                <a16:creationId xmlns:a16="http://schemas.microsoft.com/office/drawing/2014/main" id="{F2FA9193-0693-4E84-AA66-A6C463B4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209110">
            <a:off x="2668556" y="3615589"/>
            <a:ext cx="1120727" cy="112072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1C97F11-DA6C-099B-161C-C69A94BED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941" y="2926463"/>
            <a:ext cx="1074547" cy="2171956"/>
          </a:xfrm>
          <a:prstGeom prst="rect">
            <a:avLst/>
          </a:prstGeom>
        </p:spPr>
      </p:pic>
      <p:pic>
        <p:nvPicPr>
          <p:cNvPr id="14" name="Grafika 13" descr="Wstecz">
            <a:extLst>
              <a:ext uri="{FF2B5EF4-FFF2-40B4-BE49-F238E27FC236}">
                <a16:creationId xmlns:a16="http://schemas.microsoft.com/office/drawing/2014/main" id="{C5A36680-8CC2-F5C3-6D55-A23333632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21484">
            <a:off x="5165346" y="2363761"/>
            <a:ext cx="1120727" cy="1120727"/>
          </a:xfrm>
          <a:prstGeom prst="rect">
            <a:avLst/>
          </a:prstGeom>
        </p:spPr>
      </p:pic>
      <p:pic>
        <p:nvPicPr>
          <p:cNvPr id="15" name="Grafika 14" descr="Wstecz">
            <a:extLst>
              <a:ext uri="{FF2B5EF4-FFF2-40B4-BE49-F238E27FC236}">
                <a16:creationId xmlns:a16="http://schemas.microsoft.com/office/drawing/2014/main" id="{BBAF9C59-F169-5223-4BBD-96F45F120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209110">
            <a:off x="6621101" y="3984219"/>
            <a:ext cx="1120727" cy="112072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45CE537-8AC0-7704-A5FB-C1FC04F0FD84}"/>
              </a:ext>
            </a:extLst>
          </p:cNvPr>
          <p:cNvSpPr txBox="1"/>
          <p:nvPr/>
        </p:nvSpPr>
        <p:spPr>
          <a:xfrm>
            <a:off x="3871217" y="2250201"/>
            <a:ext cx="189167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770 mg DHA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C468D0E-846C-6540-5DBC-CD5398572062}"/>
              </a:ext>
            </a:extLst>
          </p:cNvPr>
          <p:cNvSpPr txBox="1"/>
          <p:nvPr/>
        </p:nvSpPr>
        <p:spPr>
          <a:xfrm>
            <a:off x="7642944" y="4544582"/>
            <a:ext cx="1286985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650 mg EPA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72F1EB-455F-3DBE-FDA6-114B0ACC9E21}"/>
              </a:ext>
            </a:extLst>
          </p:cNvPr>
          <p:cNvSpPr txBox="1"/>
          <p:nvPr/>
        </p:nvSpPr>
        <p:spPr>
          <a:xfrm>
            <a:off x="6235625" y="5313230"/>
            <a:ext cx="928663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159 zł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DA887BA-0B0B-BDF9-B81E-33063A0C8377}"/>
              </a:ext>
            </a:extLst>
          </p:cNvPr>
          <p:cNvSpPr txBox="1"/>
          <p:nvPr/>
        </p:nvSpPr>
        <p:spPr>
          <a:xfrm>
            <a:off x="1406510" y="5313230"/>
            <a:ext cx="928663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253 zł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8494616-CE9B-D77A-B711-8A913B9B42AC}"/>
              </a:ext>
            </a:extLst>
          </p:cNvPr>
          <p:cNvSpPr txBox="1"/>
          <p:nvPr/>
        </p:nvSpPr>
        <p:spPr>
          <a:xfrm>
            <a:off x="116056" y="5730755"/>
            <a:ext cx="457200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/>
              <a:t>W 5 ml mamy aż </a:t>
            </a:r>
            <a:r>
              <a:rPr lang="pl-PL" sz="1800" b="1" dirty="0"/>
              <a:t>1 gram Omega3</a:t>
            </a:r>
            <a:r>
              <a:rPr lang="pl-PL" sz="1800" dirty="0"/>
              <a:t>, dzięki temu 3 butelki starczą nam aż na </a:t>
            </a:r>
          </a:p>
          <a:p>
            <a:pPr algn="ctr"/>
            <a:r>
              <a:rPr lang="pl-PL" sz="1800" b="1" dirty="0"/>
              <a:t>6 miesięcy</a:t>
            </a:r>
            <a:r>
              <a:rPr lang="pl-PL" sz="1800" dirty="0"/>
              <a:t>, co daje koszt </a:t>
            </a:r>
            <a:r>
              <a:rPr lang="pl-PL" sz="1800" b="1" dirty="0"/>
              <a:t>~4 zł na dzień</a:t>
            </a:r>
          </a:p>
        </p:txBody>
      </p:sp>
    </p:spTree>
    <p:extLst>
      <p:ext uri="{BB962C8B-B14F-4D97-AF65-F5344CB8AC3E}">
        <p14:creationId xmlns:p14="http://schemas.microsoft.com/office/powerpoint/2010/main" val="309951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D85F5D0-8F46-60AB-5CCF-D61D5A53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13" y="2151346"/>
            <a:ext cx="1965569" cy="3265484"/>
          </a:xfrm>
          <a:prstGeom prst="rect">
            <a:avLst/>
          </a:prstGeom>
        </p:spPr>
      </p:pic>
      <p:pic>
        <p:nvPicPr>
          <p:cNvPr id="8" name="Grafika 7" descr="Wstecz">
            <a:extLst>
              <a:ext uri="{FF2B5EF4-FFF2-40B4-BE49-F238E27FC236}">
                <a16:creationId xmlns:a16="http://schemas.microsoft.com/office/drawing/2014/main" id="{44B933C1-13DD-1931-DD57-1BC98E90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7616" y="1851422"/>
            <a:ext cx="1120727" cy="1120727"/>
          </a:xfrm>
          <a:prstGeom prst="rect">
            <a:avLst/>
          </a:prstGeom>
        </p:spPr>
      </p:pic>
      <p:pic>
        <p:nvPicPr>
          <p:cNvPr id="9" name="Grafika 8" descr="Wstecz">
            <a:extLst>
              <a:ext uri="{FF2B5EF4-FFF2-40B4-BE49-F238E27FC236}">
                <a16:creationId xmlns:a16="http://schemas.microsoft.com/office/drawing/2014/main" id="{7514AECF-59F7-A340-C032-2E6543AE8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740419" y="3428149"/>
            <a:ext cx="1120727" cy="112072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1A94E0E-1D27-18B1-F6ED-2E7FF1489B97}"/>
              </a:ext>
            </a:extLst>
          </p:cNvPr>
          <p:cNvSpPr txBox="1"/>
          <p:nvPr/>
        </p:nvSpPr>
        <p:spPr>
          <a:xfrm>
            <a:off x="6653389" y="2827904"/>
            <a:ext cx="282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pl-PL" sz="1350" dirty="0">
                <a:solidFill>
                  <a:srgbClr val="2D2D2D"/>
                </a:solidFill>
                <a:latin typeface="Calibri" panose="020F0502020204030204" pitchFamily="34" charset="0"/>
              </a:rPr>
              <a:t>ochrona mózgu i oczu </a:t>
            </a:r>
            <a:endParaRPr lang="pl-PL" sz="27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1C1C55A-765B-21E4-59F0-FB36B03E5306}"/>
              </a:ext>
            </a:extLst>
          </p:cNvPr>
          <p:cNvSpPr txBox="1"/>
          <p:nvPr/>
        </p:nvSpPr>
        <p:spPr>
          <a:xfrm>
            <a:off x="5840725" y="4361761"/>
            <a:ext cx="33488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pl-PL" sz="1350" dirty="0">
                <a:solidFill>
                  <a:srgbClr val="2D2D2D"/>
                </a:solidFill>
                <a:latin typeface="Calibri" panose="020F0502020204030204" pitchFamily="34" charset="0"/>
              </a:rPr>
              <a:t>antyoksydant, wymiata wolne rodniki chroni przed stanem zapalnym, przed zapaleniem, wspomaga skórę</a:t>
            </a:r>
            <a:endParaRPr lang="pl-PL" sz="2700" dirty="0"/>
          </a:p>
        </p:txBody>
      </p:sp>
      <p:pic>
        <p:nvPicPr>
          <p:cNvPr id="20" name="Grafika 19" descr="Wstecz">
            <a:extLst>
              <a:ext uri="{FF2B5EF4-FFF2-40B4-BE49-F238E27FC236}">
                <a16:creationId xmlns:a16="http://schemas.microsoft.com/office/drawing/2014/main" id="{237DBCE1-32C9-EDC6-8A90-64AC0A51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397590" y="2134868"/>
            <a:ext cx="1120727" cy="1120727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18E13686-C02D-167C-EFFA-7AE6A819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OMEGA GOLD TO NIE TYLKO EPA I DHA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C961B3F-2DE2-E669-9C56-B8D548A48EE1}"/>
              </a:ext>
            </a:extLst>
          </p:cNvPr>
          <p:cNvSpPr txBox="1"/>
          <p:nvPr/>
        </p:nvSpPr>
        <p:spPr>
          <a:xfrm>
            <a:off x="1482973" y="2209390"/>
            <a:ext cx="108975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LUTEINA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CB3EDD7-0088-E021-885D-10D3890E10FA}"/>
              </a:ext>
            </a:extLst>
          </p:cNvPr>
          <p:cNvSpPr txBox="1"/>
          <p:nvPr/>
        </p:nvSpPr>
        <p:spPr>
          <a:xfrm>
            <a:off x="6784478" y="2488352"/>
            <a:ext cx="175309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ASTAKSANTYNA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563D6A0-AB3A-9E05-37EB-B8F0C8F2B22A}"/>
              </a:ext>
            </a:extLst>
          </p:cNvPr>
          <p:cNvSpPr txBox="1"/>
          <p:nvPr/>
        </p:nvSpPr>
        <p:spPr>
          <a:xfrm>
            <a:off x="6861146" y="3883709"/>
            <a:ext cx="175309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WITAMINA E</a:t>
            </a:r>
          </a:p>
        </p:txBody>
      </p:sp>
    </p:spTree>
    <p:extLst>
      <p:ext uri="{BB962C8B-B14F-4D97-AF65-F5344CB8AC3E}">
        <p14:creationId xmlns:p14="http://schemas.microsoft.com/office/powerpoint/2010/main" val="159565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501E3-AFDF-9ED3-437C-CF1B9A21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620"/>
            <a:ext cx="7886700" cy="994172"/>
          </a:xfrm>
        </p:spPr>
        <p:txBody>
          <a:bodyPr/>
          <a:lstStyle/>
          <a:p>
            <a:pPr algn="ctr"/>
            <a:r>
              <a:rPr lang="pl-PL" dirty="0"/>
              <a:t>OMEGA DAWKOWANIE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60906D2-83C9-9793-3D40-1C8BF830BA5D}"/>
              </a:ext>
            </a:extLst>
          </p:cNvPr>
          <p:cNvCxnSpPr>
            <a:cxnSpLocks/>
          </p:cNvCxnSpPr>
          <p:nvPr/>
        </p:nvCxnSpPr>
        <p:spPr>
          <a:xfrm>
            <a:off x="4230303" y="2033938"/>
            <a:ext cx="0" cy="287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a 25" descr="Mężczyzna">
            <a:extLst>
              <a:ext uri="{FF2B5EF4-FFF2-40B4-BE49-F238E27FC236}">
                <a16:creationId xmlns:a16="http://schemas.microsoft.com/office/drawing/2014/main" id="{486BAB18-619A-BC7F-1EAD-704C6802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3798" y="2460355"/>
            <a:ext cx="1937291" cy="1937291"/>
          </a:xfrm>
          <a:prstGeom prst="rect">
            <a:avLst/>
          </a:prstGeom>
        </p:spPr>
      </p:pic>
      <p:pic>
        <p:nvPicPr>
          <p:cNvPr id="28" name="Grafika 27" descr="Element podrzędny z dymkiem">
            <a:extLst>
              <a:ext uri="{FF2B5EF4-FFF2-40B4-BE49-F238E27FC236}">
                <a16:creationId xmlns:a16="http://schemas.microsoft.com/office/drawing/2014/main" id="{DE640038-ECB7-2807-6BB5-0E5A52FDE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620" y="2629546"/>
            <a:ext cx="1737962" cy="1737962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333F83-FC88-7D0B-287B-F7F433388E1E}"/>
              </a:ext>
            </a:extLst>
          </p:cNvPr>
          <p:cNvSpPr txBox="1"/>
          <p:nvPr/>
        </p:nvSpPr>
        <p:spPr>
          <a:xfrm>
            <a:off x="301114" y="3671374"/>
            <a:ext cx="294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pl-PL" sz="2700" dirty="0"/>
              <a:t>5-10 ml na dzień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7D46617-E900-9115-6EB4-F801627128FA}"/>
              </a:ext>
            </a:extLst>
          </p:cNvPr>
          <p:cNvSpPr txBox="1"/>
          <p:nvPr/>
        </p:nvSpPr>
        <p:spPr>
          <a:xfrm>
            <a:off x="5001547" y="3706650"/>
            <a:ext cx="4142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pl-PL" sz="2700" dirty="0"/>
              <a:t>0,5-0,8 ml/10 kg na dzień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435BF8E-E462-D745-BA57-EBE5318F83F6}"/>
              </a:ext>
            </a:extLst>
          </p:cNvPr>
          <p:cNvSpPr txBox="1"/>
          <p:nvPr/>
        </p:nvSpPr>
        <p:spPr>
          <a:xfrm>
            <a:off x="-89773" y="4972389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/>
              <a:t>Omega Gold jest bardzo wskazana przy problemach: </a:t>
            </a:r>
            <a:r>
              <a:rPr lang="pl-PL" sz="2100" dirty="0"/>
              <a:t>neurodegeneracyjnych, neurologicznych, okulistycznych, metabolicznych, prozapalnych, w chorobach autoimmunologicznych, IO, PCOS, </a:t>
            </a:r>
            <a:r>
              <a:rPr lang="pl-PL" sz="2100" dirty="0" err="1"/>
              <a:t>endometrioza</a:t>
            </a:r>
            <a:endParaRPr lang="pl-PL" sz="2100" dirty="0"/>
          </a:p>
          <a:p>
            <a:pPr algn="ctr"/>
            <a:endParaRPr lang="pl-PL" sz="21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5C0B29-0603-8AAD-D7B6-DCCEA4D7C97B}"/>
              </a:ext>
            </a:extLst>
          </p:cNvPr>
          <p:cNvSpPr txBox="1"/>
          <p:nvPr/>
        </p:nvSpPr>
        <p:spPr>
          <a:xfrm>
            <a:off x="467549" y="2209390"/>
            <a:ext cx="2105182" cy="4770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2500" b="1" dirty="0"/>
              <a:t>DOROŚLI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7E3BFB-233F-FBA2-AAC5-BA684E226712}"/>
              </a:ext>
            </a:extLst>
          </p:cNvPr>
          <p:cNvSpPr txBox="1"/>
          <p:nvPr/>
        </p:nvSpPr>
        <p:spPr>
          <a:xfrm>
            <a:off x="5218536" y="2214964"/>
            <a:ext cx="3835684" cy="4770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2500" b="1" dirty="0"/>
              <a:t>DZIECI &gt; 3 ROKU ŻYCIA</a:t>
            </a:r>
          </a:p>
        </p:txBody>
      </p:sp>
    </p:spTree>
    <p:extLst>
      <p:ext uri="{BB962C8B-B14F-4D97-AF65-F5344CB8AC3E}">
        <p14:creationId xmlns:p14="http://schemas.microsoft.com/office/powerpoint/2010/main" val="904035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KOLAGEN RYBI HUDROLIZOWANY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10A31A-7AD6-C4D3-AF26-A8993062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276872"/>
            <a:ext cx="2457576" cy="3270418"/>
          </a:xfrm>
          <a:prstGeom prst="rect">
            <a:avLst/>
          </a:prstGeom>
        </p:spPr>
      </p:pic>
      <p:pic>
        <p:nvPicPr>
          <p:cNvPr id="7" name="Grafika 6" descr="Wstecz">
            <a:extLst>
              <a:ext uri="{FF2B5EF4-FFF2-40B4-BE49-F238E27FC236}">
                <a16:creationId xmlns:a16="http://schemas.microsoft.com/office/drawing/2014/main" id="{20C15135-1E6F-312E-297C-7D31CB6A9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1760" y="2060848"/>
            <a:ext cx="1120727" cy="1120727"/>
          </a:xfrm>
          <a:prstGeom prst="rect">
            <a:avLst/>
          </a:prstGeom>
        </p:spPr>
      </p:pic>
      <p:pic>
        <p:nvPicPr>
          <p:cNvPr id="8" name="Grafika 7" descr="Wstecz">
            <a:extLst>
              <a:ext uri="{FF2B5EF4-FFF2-40B4-BE49-F238E27FC236}">
                <a16:creationId xmlns:a16="http://schemas.microsoft.com/office/drawing/2014/main" id="{73B1AFA0-6624-8874-F198-7ECB6058D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5776" y="2868636"/>
            <a:ext cx="1120727" cy="1120727"/>
          </a:xfrm>
          <a:prstGeom prst="rect">
            <a:avLst/>
          </a:prstGeom>
        </p:spPr>
      </p:pic>
      <p:pic>
        <p:nvPicPr>
          <p:cNvPr id="9" name="Grafika 8" descr="Wstecz">
            <a:extLst>
              <a:ext uri="{FF2B5EF4-FFF2-40B4-BE49-F238E27FC236}">
                <a16:creationId xmlns:a16="http://schemas.microsoft.com/office/drawing/2014/main" id="{7FA19CFA-55CF-D38F-61D5-2DA7041D4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5776" y="3773339"/>
            <a:ext cx="1120727" cy="1120727"/>
          </a:xfrm>
          <a:prstGeom prst="rect">
            <a:avLst/>
          </a:prstGeom>
        </p:spPr>
      </p:pic>
      <p:pic>
        <p:nvPicPr>
          <p:cNvPr id="10" name="Grafika 9" descr="Wstecz">
            <a:extLst>
              <a:ext uri="{FF2B5EF4-FFF2-40B4-BE49-F238E27FC236}">
                <a16:creationId xmlns:a16="http://schemas.microsoft.com/office/drawing/2014/main" id="{52ED212E-B1FD-2222-8989-3269AABE9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536373" y="2590308"/>
            <a:ext cx="1120727" cy="1120727"/>
          </a:xfrm>
          <a:prstGeom prst="rect">
            <a:avLst/>
          </a:prstGeom>
        </p:spPr>
      </p:pic>
      <p:pic>
        <p:nvPicPr>
          <p:cNvPr id="11" name="Grafika 10" descr="Wstecz">
            <a:extLst>
              <a:ext uri="{FF2B5EF4-FFF2-40B4-BE49-F238E27FC236}">
                <a16:creationId xmlns:a16="http://schemas.microsoft.com/office/drawing/2014/main" id="{502D49FA-5F54-4F44-FAC2-BE1945ED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67499" y="3418144"/>
            <a:ext cx="1120727" cy="1120727"/>
          </a:xfrm>
          <a:prstGeom prst="rect">
            <a:avLst/>
          </a:prstGeom>
        </p:spPr>
      </p:pic>
      <p:pic>
        <p:nvPicPr>
          <p:cNvPr id="12" name="Grafika 11" descr="Wstecz">
            <a:extLst>
              <a:ext uri="{FF2B5EF4-FFF2-40B4-BE49-F238E27FC236}">
                <a16:creationId xmlns:a16="http://schemas.microsoft.com/office/drawing/2014/main" id="{3C969E9C-4DC2-15CC-056A-9A0F9BCB4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48502" y="4108056"/>
            <a:ext cx="1120727" cy="112072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C381159-7B30-73F7-92BF-2E233839058A}"/>
              </a:ext>
            </a:extLst>
          </p:cNvPr>
          <p:cNvSpPr txBox="1"/>
          <p:nvPr/>
        </p:nvSpPr>
        <p:spPr>
          <a:xfrm>
            <a:off x="658663" y="2348880"/>
            <a:ext cx="175309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WITAMINA C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FB3EF15-92A4-73B0-5C4B-4C4A76DB0521}"/>
              </a:ext>
            </a:extLst>
          </p:cNvPr>
          <p:cNvSpPr txBox="1"/>
          <p:nvPr/>
        </p:nvSpPr>
        <p:spPr>
          <a:xfrm>
            <a:off x="251520" y="3282293"/>
            <a:ext cx="2313558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GLICYNA – 30% SKŁADU KOLAGENU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8DFDEB5-84DD-35F2-9E6C-5B4677DAE67E}"/>
              </a:ext>
            </a:extLst>
          </p:cNvPr>
          <p:cNvSpPr txBox="1"/>
          <p:nvPr/>
        </p:nvSpPr>
        <p:spPr>
          <a:xfrm>
            <a:off x="653481" y="4215706"/>
            <a:ext cx="1753097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SIARKA MSM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CA736F8-7E0B-0FAA-2F90-481E5D6CE770}"/>
              </a:ext>
            </a:extLst>
          </p:cNvPr>
          <p:cNvSpPr txBox="1"/>
          <p:nvPr/>
        </p:nvSpPr>
        <p:spPr>
          <a:xfrm>
            <a:off x="6583672" y="2789159"/>
            <a:ext cx="2457575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LIZYNA – Z NIEJ POWSTAJE HYDROKSYPLORINA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BA869B0-8FEA-8FEB-A7BE-91C52782FF71}"/>
              </a:ext>
            </a:extLst>
          </p:cNvPr>
          <p:cNvSpPr txBox="1"/>
          <p:nvPr/>
        </p:nvSpPr>
        <p:spPr>
          <a:xfrm>
            <a:off x="6691872" y="3838520"/>
            <a:ext cx="112072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CYNK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FE43D66-3E18-C080-1408-DCA00748D915}"/>
              </a:ext>
            </a:extLst>
          </p:cNvPr>
          <p:cNvSpPr txBox="1"/>
          <p:nvPr/>
        </p:nvSpPr>
        <p:spPr>
          <a:xfrm>
            <a:off x="6741544" y="4564602"/>
            <a:ext cx="112072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MIEDŹ</a:t>
            </a:r>
          </a:p>
        </p:txBody>
      </p:sp>
      <p:pic>
        <p:nvPicPr>
          <p:cNvPr id="19" name="Grafika 18" descr="Wstecz">
            <a:extLst>
              <a:ext uri="{FF2B5EF4-FFF2-40B4-BE49-F238E27FC236}">
                <a16:creationId xmlns:a16="http://schemas.microsoft.com/office/drawing/2014/main" id="{8EC09D3D-92AD-64F4-63A4-8DCF2F104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89399" y="4827674"/>
            <a:ext cx="1120727" cy="1120727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28F9335-AC07-CB20-626D-87D6F199E7A4}"/>
              </a:ext>
            </a:extLst>
          </p:cNvPr>
          <p:cNvSpPr txBox="1"/>
          <p:nvPr/>
        </p:nvSpPr>
        <p:spPr>
          <a:xfrm>
            <a:off x="6741544" y="5244534"/>
            <a:ext cx="1862904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MALTODEKSTRYNY</a:t>
            </a:r>
          </a:p>
        </p:txBody>
      </p:sp>
    </p:spTree>
    <p:extLst>
      <p:ext uri="{BB962C8B-B14F-4D97-AF65-F5344CB8AC3E}">
        <p14:creationId xmlns:p14="http://schemas.microsoft.com/office/powerpoint/2010/main" val="37537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73E91E5-B45A-DEC8-2C9F-0AF3BB879C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22" y="1601654"/>
            <a:ext cx="5491614" cy="2363591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5ADDF1A7-6B31-62C3-6B31-4C82FD3E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528"/>
            <a:ext cx="7886700" cy="994172"/>
          </a:xfrm>
        </p:spPr>
        <p:txBody>
          <a:bodyPr/>
          <a:lstStyle/>
          <a:p>
            <a:pPr algn="ctr"/>
            <a:r>
              <a:rPr lang="pl-PL" dirty="0"/>
              <a:t>WARSZTATY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4A708CC-DFD1-99C3-54A1-CB50DE19A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646" y="2878792"/>
            <a:ext cx="4718927" cy="248119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07C3397-6C8E-4745-6362-8BADD18200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291" y="3589622"/>
            <a:ext cx="3652788" cy="231775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B3D1578-2FD9-9D71-5BBC-752787B88BA1}"/>
              </a:ext>
            </a:extLst>
          </p:cNvPr>
          <p:cNvSpPr/>
          <p:nvPr/>
        </p:nvSpPr>
        <p:spPr>
          <a:xfrm>
            <a:off x="855324" y="4964345"/>
            <a:ext cx="1017142" cy="169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>
            <a:extLst>
              <a:ext uri="{FF2B5EF4-FFF2-40B4-BE49-F238E27FC236}">
                <a16:creationId xmlns:a16="http://schemas.microsoft.com/office/drawing/2014/main" id="{962A56D7-A5DA-5821-F682-95B9AEBE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140" y="4393092"/>
            <a:ext cx="1167531" cy="217215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KWASÓW TŁUSZCZOWYCH</a:t>
            </a:r>
          </a:p>
        </p:txBody>
      </p:sp>
      <p:pic>
        <p:nvPicPr>
          <p:cNvPr id="22" name="Grafika 21" descr="Strzałka — lekkie zakrzywienie">
            <a:extLst>
              <a:ext uri="{FF2B5EF4-FFF2-40B4-BE49-F238E27FC236}">
                <a16:creationId xmlns:a16="http://schemas.microsoft.com/office/drawing/2014/main" id="{C1C43F87-0F30-A0F3-EBE9-197293563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29624" y="1821063"/>
            <a:ext cx="1296144" cy="1296144"/>
          </a:xfrm>
          <a:prstGeom prst="rect">
            <a:avLst/>
          </a:prstGeom>
        </p:spPr>
      </p:pic>
      <p:pic>
        <p:nvPicPr>
          <p:cNvPr id="26" name="Grafika 25" descr="Strzałka — zakrzywienie w prawo">
            <a:extLst>
              <a:ext uri="{FF2B5EF4-FFF2-40B4-BE49-F238E27FC236}">
                <a16:creationId xmlns:a16="http://schemas.microsoft.com/office/drawing/2014/main" id="{263F6C2E-468D-CAF9-6261-044780FCC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452320" y="1636963"/>
            <a:ext cx="1512168" cy="1512168"/>
          </a:xfrm>
          <a:prstGeom prst="rect">
            <a:avLst/>
          </a:prstGeom>
        </p:spPr>
      </p:pic>
      <p:pic>
        <p:nvPicPr>
          <p:cNvPr id="27" name="Grafika 26" descr="Strzałka — lekkie zakrzywienie">
            <a:extLst>
              <a:ext uri="{FF2B5EF4-FFF2-40B4-BE49-F238E27FC236}">
                <a16:creationId xmlns:a16="http://schemas.microsoft.com/office/drawing/2014/main" id="{9F1602F3-17B9-2344-7D42-C9961C148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813162" y="1817132"/>
            <a:ext cx="1315541" cy="1315541"/>
          </a:xfrm>
          <a:prstGeom prst="rect">
            <a:avLst/>
          </a:prstGeom>
        </p:spPr>
      </p:pic>
      <p:pic>
        <p:nvPicPr>
          <p:cNvPr id="28" name="Grafika 27" descr="Strzałka — zakrzywienie w prawo">
            <a:extLst>
              <a:ext uri="{FF2B5EF4-FFF2-40B4-BE49-F238E27FC236}">
                <a16:creationId xmlns:a16="http://schemas.microsoft.com/office/drawing/2014/main" id="{B187FE50-0FCE-B0D2-26B5-2488E426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307962" y="1801093"/>
            <a:ext cx="1392377" cy="1392377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B7BDAE0-16C4-68F2-865E-4D6CF9B72381}"/>
              </a:ext>
            </a:extLst>
          </p:cNvPr>
          <p:cNvSpPr txBox="1"/>
          <p:nvPr/>
        </p:nvSpPr>
        <p:spPr>
          <a:xfrm>
            <a:off x="336097" y="3303218"/>
            <a:ext cx="1669082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NKT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9830A02-9CBA-B600-D8D5-04CFFDFCEBD3}"/>
              </a:ext>
            </a:extLst>
          </p:cNvPr>
          <p:cNvSpPr txBox="1"/>
          <p:nvPr/>
        </p:nvSpPr>
        <p:spPr>
          <a:xfrm>
            <a:off x="2758902" y="3297927"/>
            <a:ext cx="1669082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1 NKT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4A24EA2-ACA0-61C6-1A65-01FEB0B3D613}"/>
              </a:ext>
            </a:extLst>
          </p:cNvPr>
          <p:cNvSpPr txBox="1"/>
          <p:nvPr/>
        </p:nvSpPr>
        <p:spPr>
          <a:xfrm>
            <a:off x="5076056" y="3282882"/>
            <a:ext cx="1844986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NNKT-n3 i n6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61671CE0-9206-920D-01F1-D9F5858CB892}"/>
              </a:ext>
            </a:extLst>
          </p:cNvPr>
          <p:cNvSpPr txBox="1"/>
          <p:nvPr/>
        </p:nvSpPr>
        <p:spPr>
          <a:xfrm>
            <a:off x="7373863" y="3297927"/>
            <a:ext cx="1669082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NNKT-n3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7315AC5-8A3C-EC96-5A3B-FBE1A87A6F7E}"/>
              </a:ext>
            </a:extLst>
          </p:cNvPr>
          <p:cNvSpPr txBox="1"/>
          <p:nvPr/>
        </p:nvSpPr>
        <p:spPr>
          <a:xfrm>
            <a:off x="214194" y="3871048"/>
            <a:ext cx="2283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Masło,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Smalec,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Olej kokosowy</a:t>
            </a: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139AD4B3-8C54-7214-B078-F6EA0F562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202" y="5153988"/>
            <a:ext cx="2249112" cy="1470834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C1D3187B-61E4-AEED-472A-B06A431C7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0" y="4891087"/>
            <a:ext cx="2101533" cy="1758729"/>
          </a:xfrm>
          <a:prstGeom prst="rect">
            <a:avLst/>
          </a:prstGeom>
        </p:spPr>
      </p:pic>
      <p:sp>
        <p:nvSpPr>
          <p:cNvPr id="48" name="pole tekstowe 47">
            <a:extLst>
              <a:ext uri="{FF2B5EF4-FFF2-40B4-BE49-F238E27FC236}">
                <a16:creationId xmlns:a16="http://schemas.microsoft.com/office/drawing/2014/main" id="{52668275-FE89-0B51-186B-381E8F75841A}"/>
              </a:ext>
            </a:extLst>
          </p:cNvPr>
          <p:cNvSpPr txBox="1"/>
          <p:nvPr/>
        </p:nvSpPr>
        <p:spPr>
          <a:xfrm>
            <a:off x="2491828" y="3828331"/>
            <a:ext cx="2816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Oliwa z oliwek,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Awokado,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W mniejszym stopniu olej rzepakowy (Omega6 i </a:t>
            </a:r>
            <a:r>
              <a:rPr lang="pl-PL" sz="1600" dirty="0" err="1"/>
              <a:t>glifosat</a:t>
            </a:r>
            <a:r>
              <a:rPr lang="pl-PL" sz="1600" dirty="0"/>
              <a:t>)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EA060256-97E2-F6AA-1D52-57BE85CBB067}"/>
              </a:ext>
            </a:extLst>
          </p:cNvPr>
          <p:cNvSpPr txBox="1"/>
          <p:nvPr/>
        </p:nvSpPr>
        <p:spPr>
          <a:xfrm>
            <a:off x="5076056" y="3843119"/>
            <a:ext cx="281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Omega 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Omega 6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481EFA17-969E-010B-CE2A-346EF467C8E8}"/>
              </a:ext>
            </a:extLst>
          </p:cNvPr>
          <p:cNvSpPr txBox="1"/>
          <p:nvPr/>
        </p:nvSpPr>
        <p:spPr>
          <a:xfrm>
            <a:off x="7092280" y="3819409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/>
              <a:t>Czysta Omega3 rybia</a:t>
            </a:r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463F9C58-AF6A-07B8-F8D5-A654D574F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653" y="4564311"/>
            <a:ext cx="1445374" cy="1970542"/>
          </a:xfrm>
          <a:prstGeom prst="rect">
            <a:avLst/>
          </a:prstGeom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id="{AA5A13E2-2860-5CAE-AC39-BFD8801BF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8242" y="4681340"/>
            <a:ext cx="1841595" cy="1936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7534" y="1918828"/>
            <a:ext cx="3147206" cy="3020344"/>
          </a:xfrm>
        </p:spPr>
        <p:txBody>
          <a:bodyPr/>
          <a:lstStyle/>
          <a:p>
            <a:pPr algn="ctr"/>
            <a:r>
              <a:rPr lang="pl-PL" dirty="0"/>
              <a:t>OMEGA3 </a:t>
            </a:r>
            <a:br>
              <a:rPr lang="pl-PL" dirty="0"/>
            </a:br>
            <a:r>
              <a:rPr lang="pl-PL" dirty="0"/>
              <a:t>I OMEGA6 </a:t>
            </a:r>
          </a:p>
        </p:txBody>
      </p:sp>
      <p:pic>
        <p:nvPicPr>
          <p:cNvPr id="6" name="Grafika 5" descr="Strzałka — lekkie zakrzywienie">
            <a:extLst>
              <a:ext uri="{FF2B5EF4-FFF2-40B4-BE49-F238E27FC236}">
                <a16:creationId xmlns:a16="http://schemas.microsoft.com/office/drawing/2014/main" id="{9577C8D7-01E2-8FB5-E7B1-AB44841C6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3953846" y="126620"/>
            <a:ext cx="1296144" cy="1296144"/>
          </a:xfrm>
          <a:prstGeom prst="rect">
            <a:avLst/>
          </a:prstGeom>
        </p:spPr>
      </p:pic>
      <p:pic>
        <p:nvPicPr>
          <p:cNvPr id="7" name="Grafika 6" descr="Strzałka — lekkie zakrzywienie">
            <a:extLst>
              <a:ext uri="{FF2B5EF4-FFF2-40B4-BE49-F238E27FC236}">
                <a16:creationId xmlns:a16="http://schemas.microsoft.com/office/drawing/2014/main" id="{6A89A775-1BF2-34F2-C118-53A80EF3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3953401" y="926266"/>
            <a:ext cx="1296144" cy="1296144"/>
          </a:xfrm>
          <a:prstGeom prst="rect">
            <a:avLst/>
          </a:prstGeom>
        </p:spPr>
      </p:pic>
      <p:pic>
        <p:nvPicPr>
          <p:cNvPr id="8" name="Grafika 7" descr="Strzałka — lekkie zakrzywienie">
            <a:extLst>
              <a:ext uri="{FF2B5EF4-FFF2-40B4-BE49-F238E27FC236}">
                <a16:creationId xmlns:a16="http://schemas.microsoft.com/office/drawing/2014/main" id="{96C40B3C-4A30-0820-2BD4-8E19DBC24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3952955" y="1718589"/>
            <a:ext cx="1296144" cy="1296144"/>
          </a:xfrm>
          <a:prstGeom prst="rect">
            <a:avLst/>
          </a:prstGeom>
        </p:spPr>
      </p:pic>
      <p:pic>
        <p:nvPicPr>
          <p:cNvPr id="9" name="Grafika 8" descr="Strzałka — lekkie zakrzywienie">
            <a:extLst>
              <a:ext uri="{FF2B5EF4-FFF2-40B4-BE49-F238E27FC236}">
                <a16:creationId xmlns:a16="http://schemas.microsoft.com/office/drawing/2014/main" id="{25ACA44E-E231-2166-511F-0C3E192D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3963852" y="2441441"/>
            <a:ext cx="1296144" cy="1296144"/>
          </a:xfrm>
          <a:prstGeom prst="rect">
            <a:avLst/>
          </a:prstGeom>
        </p:spPr>
      </p:pic>
      <p:pic>
        <p:nvPicPr>
          <p:cNvPr id="10" name="Grafika 9" descr="Strzałka — lekkie zakrzywienie">
            <a:extLst>
              <a:ext uri="{FF2B5EF4-FFF2-40B4-BE49-F238E27FC236}">
                <a16:creationId xmlns:a16="http://schemas.microsoft.com/office/drawing/2014/main" id="{3219440E-F260-20D4-75D4-A1E5904E3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3963854" y="3283585"/>
            <a:ext cx="1296144" cy="1296144"/>
          </a:xfrm>
          <a:prstGeom prst="rect">
            <a:avLst/>
          </a:prstGeom>
        </p:spPr>
      </p:pic>
      <p:pic>
        <p:nvPicPr>
          <p:cNvPr id="11" name="Grafika 10" descr="Strzałka — lekkie zakrzywienie">
            <a:extLst>
              <a:ext uri="{FF2B5EF4-FFF2-40B4-BE49-F238E27FC236}">
                <a16:creationId xmlns:a16="http://schemas.microsoft.com/office/drawing/2014/main" id="{33CB11A8-CD46-3B4B-353C-D88C9E97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4011284" y="4777930"/>
            <a:ext cx="1296144" cy="1296144"/>
          </a:xfrm>
          <a:prstGeom prst="rect">
            <a:avLst/>
          </a:prstGeom>
        </p:spPr>
      </p:pic>
      <p:pic>
        <p:nvPicPr>
          <p:cNvPr id="12" name="Grafika 11" descr="Strzałka — lekkie zakrzywienie">
            <a:extLst>
              <a:ext uri="{FF2B5EF4-FFF2-40B4-BE49-F238E27FC236}">
                <a16:creationId xmlns:a16="http://schemas.microsoft.com/office/drawing/2014/main" id="{F9607789-1BBD-0B60-7E4F-83627685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4011283" y="3987926"/>
            <a:ext cx="1296144" cy="1296144"/>
          </a:xfrm>
          <a:prstGeom prst="rect">
            <a:avLst/>
          </a:prstGeom>
        </p:spPr>
      </p:pic>
      <p:pic>
        <p:nvPicPr>
          <p:cNvPr id="13" name="Grafika 12" descr="Strzałka — lekkie zakrzywienie">
            <a:extLst>
              <a:ext uri="{FF2B5EF4-FFF2-40B4-BE49-F238E27FC236}">
                <a16:creationId xmlns:a16="http://schemas.microsoft.com/office/drawing/2014/main" id="{C438FEFA-6FDD-671E-6824-A78C608F1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8664">
            <a:off x="4011284" y="5752448"/>
            <a:ext cx="1296144" cy="129614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352E67-2E7E-B4A1-BA73-746030A90D2F}"/>
              </a:ext>
            </a:extLst>
          </p:cNvPr>
          <p:cNvSpPr txBox="1"/>
          <p:nvPr/>
        </p:nvSpPr>
        <p:spPr>
          <a:xfrm>
            <a:off x="5306026" y="418643"/>
            <a:ext cx="1963538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słonecznikowy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56C65A-7641-0F46-E479-9D78D4788078}"/>
              </a:ext>
            </a:extLst>
          </p:cNvPr>
          <p:cNvSpPr txBox="1"/>
          <p:nvPr/>
        </p:nvSpPr>
        <p:spPr>
          <a:xfrm>
            <a:off x="5306026" y="1317398"/>
            <a:ext cx="196353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sezamowy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CA04A5D-F5CF-6E3B-DD55-5FA941A6B5C6}"/>
              </a:ext>
            </a:extLst>
          </p:cNvPr>
          <p:cNvSpPr txBox="1"/>
          <p:nvPr/>
        </p:nvSpPr>
        <p:spPr>
          <a:xfrm>
            <a:off x="5311739" y="1922358"/>
            <a:ext cx="1963538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ogórecznika (GLA) skóra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6445B6A-D000-6287-7FBD-8336F60E4D0F}"/>
              </a:ext>
            </a:extLst>
          </p:cNvPr>
          <p:cNvSpPr txBox="1"/>
          <p:nvPr/>
        </p:nvSpPr>
        <p:spPr>
          <a:xfrm>
            <a:off x="5306026" y="2828239"/>
            <a:ext cx="1943168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wiesiołka (GLA) skóra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E831A23-085A-A146-15E7-64948687778B}"/>
              </a:ext>
            </a:extLst>
          </p:cNvPr>
          <p:cNvSpPr txBox="1"/>
          <p:nvPr/>
        </p:nvSpPr>
        <p:spPr>
          <a:xfrm>
            <a:off x="5306026" y="3688497"/>
            <a:ext cx="194316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czarnuszki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A8EADE2-9758-7333-8E69-81E1EBD19EDA}"/>
              </a:ext>
            </a:extLst>
          </p:cNvPr>
          <p:cNvSpPr txBox="1"/>
          <p:nvPr/>
        </p:nvSpPr>
        <p:spPr>
          <a:xfrm>
            <a:off x="5329416" y="4293347"/>
            <a:ext cx="2149614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konopny, z dyni, pestek winogron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C5B2A4D-03E1-2807-B680-4FC1B1CBF782}"/>
              </a:ext>
            </a:extLst>
          </p:cNvPr>
          <p:cNvSpPr txBox="1"/>
          <p:nvPr/>
        </p:nvSpPr>
        <p:spPr>
          <a:xfrm>
            <a:off x="5376847" y="5055919"/>
            <a:ext cx="2437646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awokado, czarnej porzeczki, rzepakowy, kukurydziany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75C8185-A7CF-4DF3-368C-6E6292051B07}"/>
              </a:ext>
            </a:extLst>
          </p:cNvPr>
          <p:cNvSpPr txBox="1"/>
          <p:nvPr/>
        </p:nvSpPr>
        <p:spPr>
          <a:xfrm>
            <a:off x="5329416" y="6019224"/>
            <a:ext cx="2725678" cy="7848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Mięso, sery, słodycze, ciastka, fast food, margaryna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CBCECA38-6829-5F14-5CA4-5B65DB8C3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030" y="159039"/>
            <a:ext cx="1466925" cy="107320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EB1330A-BDC9-109D-A2DC-F3593BED9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911" y="905249"/>
            <a:ext cx="1181161" cy="9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6BD9503B-A4DB-41ED-20FF-217C4058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32" y="6129267"/>
            <a:ext cx="1601163" cy="735443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BD6DE720-8808-03CC-04D0-16567186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179" y="2636912"/>
            <a:ext cx="1194181" cy="753318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64BBBE8-C009-9EA8-60B0-354482F95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187" y="3861048"/>
            <a:ext cx="1434985" cy="84988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BCECA38-6829-5F14-5CA4-5B65DB8C3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903" y="2466121"/>
            <a:ext cx="1147371" cy="839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OMEGA3 I OMEGA6 </a:t>
            </a:r>
          </a:p>
        </p:txBody>
      </p:sp>
      <p:pic>
        <p:nvPicPr>
          <p:cNvPr id="6" name="Grafika 5" descr="Strzałka — lekkie zakrzywienie">
            <a:extLst>
              <a:ext uri="{FF2B5EF4-FFF2-40B4-BE49-F238E27FC236}">
                <a16:creationId xmlns:a16="http://schemas.microsoft.com/office/drawing/2014/main" id="{9577C8D7-01E2-8FB5-E7B1-AB44841C6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-12127" y="1624593"/>
            <a:ext cx="1296144" cy="1296144"/>
          </a:xfrm>
          <a:prstGeom prst="rect">
            <a:avLst/>
          </a:prstGeom>
        </p:spPr>
      </p:pic>
      <p:pic>
        <p:nvPicPr>
          <p:cNvPr id="7" name="Grafika 6" descr="Strzałka — lekkie zakrzywienie">
            <a:extLst>
              <a:ext uri="{FF2B5EF4-FFF2-40B4-BE49-F238E27FC236}">
                <a16:creationId xmlns:a16="http://schemas.microsoft.com/office/drawing/2014/main" id="{6A89A775-1BF2-34F2-C118-53A80EF3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-78962" y="3022592"/>
            <a:ext cx="1296144" cy="1296144"/>
          </a:xfrm>
          <a:prstGeom prst="rect">
            <a:avLst/>
          </a:prstGeom>
        </p:spPr>
      </p:pic>
      <p:pic>
        <p:nvPicPr>
          <p:cNvPr id="8" name="Grafika 7" descr="Strzałka — lekkie zakrzywienie">
            <a:extLst>
              <a:ext uri="{FF2B5EF4-FFF2-40B4-BE49-F238E27FC236}">
                <a16:creationId xmlns:a16="http://schemas.microsoft.com/office/drawing/2014/main" id="{96C40B3C-4A30-0820-2BD4-8E19DBC24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-114585" y="4375784"/>
            <a:ext cx="1296144" cy="1296144"/>
          </a:xfrm>
          <a:prstGeom prst="rect">
            <a:avLst/>
          </a:prstGeom>
        </p:spPr>
      </p:pic>
      <p:pic>
        <p:nvPicPr>
          <p:cNvPr id="9" name="Grafika 8" descr="Strzałka — lekkie zakrzywienie">
            <a:extLst>
              <a:ext uri="{FF2B5EF4-FFF2-40B4-BE49-F238E27FC236}">
                <a16:creationId xmlns:a16="http://schemas.microsoft.com/office/drawing/2014/main" id="{25ACA44E-E231-2166-511F-0C3E192D5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-110937" y="5420300"/>
            <a:ext cx="1296144" cy="1296144"/>
          </a:xfrm>
          <a:prstGeom prst="rect">
            <a:avLst/>
          </a:prstGeom>
        </p:spPr>
      </p:pic>
      <p:pic>
        <p:nvPicPr>
          <p:cNvPr id="10" name="Grafika 9" descr="Strzałka — lekkie zakrzywienie">
            <a:extLst>
              <a:ext uri="{FF2B5EF4-FFF2-40B4-BE49-F238E27FC236}">
                <a16:creationId xmlns:a16="http://schemas.microsoft.com/office/drawing/2014/main" id="{3219440E-F260-20D4-75D4-A1E5904E3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4091154" y="3022546"/>
            <a:ext cx="1296144" cy="1296144"/>
          </a:xfrm>
          <a:prstGeom prst="rect">
            <a:avLst/>
          </a:prstGeom>
        </p:spPr>
      </p:pic>
      <p:pic>
        <p:nvPicPr>
          <p:cNvPr id="11" name="Grafika 10" descr="Strzałka — lekkie zakrzywienie">
            <a:extLst>
              <a:ext uri="{FF2B5EF4-FFF2-40B4-BE49-F238E27FC236}">
                <a16:creationId xmlns:a16="http://schemas.microsoft.com/office/drawing/2014/main" id="{33CB11A8-CD46-3B4B-353C-D88C9E978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4485991" y="4269667"/>
            <a:ext cx="1296144" cy="1296144"/>
          </a:xfrm>
          <a:prstGeom prst="rect">
            <a:avLst/>
          </a:prstGeom>
        </p:spPr>
      </p:pic>
      <p:pic>
        <p:nvPicPr>
          <p:cNvPr id="12" name="Grafika 11" descr="Strzałka — lekkie zakrzywienie">
            <a:extLst>
              <a:ext uri="{FF2B5EF4-FFF2-40B4-BE49-F238E27FC236}">
                <a16:creationId xmlns:a16="http://schemas.microsoft.com/office/drawing/2014/main" id="{F9607789-1BBD-0B60-7E4F-83627685F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4207488" y="1770228"/>
            <a:ext cx="1296144" cy="1296144"/>
          </a:xfrm>
          <a:prstGeom prst="rect">
            <a:avLst/>
          </a:prstGeom>
        </p:spPr>
      </p:pic>
      <p:pic>
        <p:nvPicPr>
          <p:cNvPr id="13" name="Grafika 12" descr="Strzałka — lekkie zakrzywienie">
            <a:extLst>
              <a:ext uri="{FF2B5EF4-FFF2-40B4-BE49-F238E27FC236}">
                <a16:creationId xmlns:a16="http://schemas.microsoft.com/office/drawing/2014/main" id="{C438FEFA-6FDD-671E-6824-A78C608F1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64">
            <a:off x="4400508" y="5396549"/>
            <a:ext cx="1296144" cy="129614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352E67-2E7E-B4A1-BA73-746030A90D2F}"/>
              </a:ext>
            </a:extLst>
          </p:cNvPr>
          <p:cNvSpPr txBox="1"/>
          <p:nvPr/>
        </p:nvSpPr>
        <p:spPr>
          <a:xfrm>
            <a:off x="1288034" y="2098700"/>
            <a:ext cx="2362116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słonecznikowy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56C65A-7641-0F46-E479-9D78D4788078}"/>
              </a:ext>
            </a:extLst>
          </p:cNvPr>
          <p:cNvSpPr txBox="1"/>
          <p:nvPr/>
        </p:nvSpPr>
        <p:spPr>
          <a:xfrm>
            <a:off x="1258275" y="3463736"/>
            <a:ext cx="196353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sezamowy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CA04A5D-F5CF-6E3B-DD55-5FA941A6B5C6}"/>
              </a:ext>
            </a:extLst>
          </p:cNvPr>
          <p:cNvSpPr txBox="1"/>
          <p:nvPr/>
        </p:nvSpPr>
        <p:spPr>
          <a:xfrm>
            <a:off x="1248646" y="4756157"/>
            <a:ext cx="317025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ogórecznika (GLA) skóra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6445B6A-D000-6287-7FBD-8336F60E4D0F}"/>
              </a:ext>
            </a:extLst>
          </p:cNvPr>
          <p:cNvSpPr txBox="1"/>
          <p:nvPr/>
        </p:nvSpPr>
        <p:spPr>
          <a:xfrm>
            <a:off x="1258275" y="5898101"/>
            <a:ext cx="2798149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wiesiołka (GLA) skóra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E831A23-085A-A146-15E7-64948687778B}"/>
              </a:ext>
            </a:extLst>
          </p:cNvPr>
          <p:cNvSpPr txBox="1"/>
          <p:nvPr/>
        </p:nvSpPr>
        <p:spPr>
          <a:xfrm>
            <a:off x="5934115" y="4751554"/>
            <a:ext cx="1943168" cy="323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czarnuszki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A8EADE2-9758-7333-8E69-81E1EBD19EDA}"/>
              </a:ext>
            </a:extLst>
          </p:cNvPr>
          <p:cNvSpPr txBox="1"/>
          <p:nvPr/>
        </p:nvSpPr>
        <p:spPr>
          <a:xfrm>
            <a:off x="5437256" y="3464889"/>
            <a:ext cx="3706744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konopny, z dyni, pestek winogron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C5B2A4D-03E1-2807-B680-4FC1B1CBF782}"/>
              </a:ext>
            </a:extLst>
          </p:cNvPr>
          <p:cNvSpPr txBox="1"/>
          <p:nvPr/>
        </p:nvSpPr>
        <p:spPr>
          <a:xfrm>
            <a:off x="5539399" y="2082914"/>
            <a:ext cx="3497097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Olej z awokado, czarnej porzeczki, rzepakowy, kukurydziany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75C8185-A7CF-4DF3-368C-6E6292051B07}"/>
              </a:ext>
            </a:extLst>
          </p:cNvPr>
          <p:cNvSpPr txBox="1"/>
          <p:nvPr/>
        </p:nvSpPr>
        <p:spPr>
          <a:xfrm>
            <a:off x="5595658" y="5829985"/>
            <a:ext cx="3548342" cy="553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sz="1500" b="1" dirty="0"/>
              <a:t>Mięso, sery, słodycze, ciastka, fast food, margaryna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AEB1330A-BDC9-109D-A2DC-F3593BED9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3190" y="3900738"/>
            <a:ext cx="928933" cy="76412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E7E0D3A-391A-D87C-EAB9-DAEF84566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8771" y="5141224"/>
            <a:ext cx="1113093" cy="67991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41E6741-7699-29EF-223B-6256A406AA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651" y="6246172"/>
            <a:ext cx="1447874" cy="641383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CC4BBC2C-CB5C-E9CB-AA28-4C0F6F617E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2568" y="5190443"/>
            <a:ext cx="1397072" cy="6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wój: poziomy 4">
            <a:extLst>
              <a:ext uri="{FF2B5EF4-FFF2-40B4-BE49-F238E27FC236}">
                <a16:creationId xmlns:a16="http://schemas.microsoft.com/office/drawing/2014/main" id="{2CAC7BDF-E28A-5E8E-572E-B83132760F51}"/>
              </a:ext>
            </a:extLst>
          </p:cNvPr>
          <p:cNvSpPr/>
          <p:nvPr/>
        </p:nvSpPr>
        <p:spPr>
          <a:xfrm>
            <a:off x="251520" y="2548723"/>
            <a:ext cx="5976664" cy="396044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41919"/>
            <a:ext cx="6343672" cy="709865"/>
          </a:xfrm>
        </p:spPr>
        <p:txBody>
          <a:bodyPr>
            <a:normAutofit/>
          </a:bodyPr>
          <a:lstStyle/>
          <a:p>
            <a:r>
              <a:rPr lang="pl-PL" sz="2500" dirty="0"/>
              <a:t>Czy wiesz, że…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3420139"/>
            <a:ext cx="4824536" cy="2659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b="1" dirty="0"/>
              <a:t>Nadmiar Omega 6 powoduje problemy zdrowotne. </a:t>
            </a:r>
          </a:p>
          <a:p>
            <a:pPr marL="0" indent="0" algn="ctr">
              <a:buNone/>
            </a:pPr>
            <a:r>
              <a:rPr lang="pl-PL" sz="2500" b="1" dirty="0"/>
              <a:t>Stosunek Omega3:Omega6 powinien wynosić 1:2 max 1:5</a:t>
            </a:r>
          </a:p>
          <a:p>
            <a:endParaRPr lang="pl-PL" sz="2500" dirty="0"/>
          </a:p>
          <a:p>
            <a:endParaRPr lang="pl-PL" sz="25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A63F261-0761-16E3-98F4-D668E8C18D59}"/>
              </a:ext>
            </a:extLst>
          </p:cNvPr>
          <p:cNvSpPr/>
          <p:nvPr/>
        </p:nvSpPr>
        <p:spPr>
          <a:xfrm>
            <a:off x="1943200" y="1351784"/>
            <a:ext cx="7200800" cy="8714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5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w jedzeniu jest obecnie </a:t>
            </a:r>
          </a:p>
          <a:p>
            <a:pPr algn="ctr"/>
            <a:r>
              <a:rPr lang="pl-PL" sz="25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przewaga zapalnych omega6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FA3D85-DD62-863A-1802-AC51AC02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8" y="2878849"/>
            <a:ext cx="2857647" cy="28703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OMGA 3 – PO CO JEST NAM POTRZEBNA?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489200"/>
            <a:ext cx="8892480" cy="3530600"/>
          </a:xfrm>
        </p:spPr>
        <p:txBody>
          <a:bodyPr>
            <a:normAutofit/>
          </a:bodyPr>
          <a:lstStyle/>
          <a:p>
            <a:r>
              <a:rPr lang="pl-PL" sz="2500" b="1" dirty="0"/>
              <a:t>Omega 3 jest bazą półpłynności błony komórkowej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7B2E38E-03DA-AE4D-0E89-ECB53B28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284983"/>
            <a:ext cx="4138592" cy="24116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4D638B-E650-DCE4-07CF-1968D86B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056548"/>
            <a:ext cx="2880320" cy="24116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34422" cy="709865"/>
          </a:xfrm>
        </p:spPr>
        <p:txBody>
          <a:bodyPr/>
          <a:lstStyle/>
          <a:p>
            <a:r>
              <a:rPr lang="pl-PL" dirty="0"/>
              <a:t>TERAPIA DOTLENIENIA ORGANIZMU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4382" y="2489200"/>
            <a:ext cx="8028098" cy="3530600"/>
          </a:xfrm>
        </p:spPr>
        <p:txBody>
          <a:bodyPr>
            <a:normAutofit/>
          </a:bodyPr>
          <a:lstStyle/>
          <a:p>
            <a:pPr algn="ctr"/>
            <a:r>
              <a:rPr lang="pl-PL" sz="2500" b="1" dirty="0"/>
              <a:t>Proces odbudowy de </a:t>
            </a:r>
            <a:r>
              <a:rPr lang="pl-PL" sz="2500" b="1" dirty="0" err="1"/>
              <a:t>novo</a:t>
            </a:r>
            <a:r>
              <a:rPr lang="pl-PL" sz="2500" b="1" dirty="0"/>
              <a:t> krwinki czerwonej trwa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8ADE8A-381D-5E57-D6BE-205E9C86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3218566"/>
            <a:ext cx="4706884" cy="394231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13AFA9D-D173-78CF-939C-14F3B6BF234D}"/>
              </a:ext>
            </a:extLst>
          </p:cNvPr>
          <p:cNvSpPr/>
          <p:nvPr/>
        </p:nvSpPr>
        <p:spPr>
          <a:xfrm>
            <a:off x="2627784" y="3645024"/>
            <a:ext cx="5024575" cy="16312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0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120 dni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Czerwonofioletowy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2102</TotalTime>
  <Words>813</Words>
  <Application>Microsoft Office PowerPoint</Application>
  <PresentationFormat>Pokaz na ekranie (4:3)</PresentationFormat>
  <Paragraphs>154</Paragraphs>
  <Slides>26</Slides>
  <Notes>0</Notes>
  <HiddenSlides>3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Jon (sala konferencyjna)</vt:lpstr>
      <vt:lpstr>PODSTAWOWA WIEDZA  O ZDROWIU W UJĘCIU OCENY TŁUSZÓW W DIECIE </vt:lpstr>
      <vt:lpstr>O MNIE – Dorota Helim-Sobkowiak</vt:lpstr>
      <vt:lpstr>WARSZTATY</vt:lpstr>
      <vt:lpstr>RODZAJE KWASÓW TŁUSZCZOWYCH</vt:lpstr>
      <vt:lpstr>OMEGA3  I OMEGA6 </vt:lpstr>
      <vt:lpstr>OMEGA3 I OMEGA6 </vt:lpstr>
      <vt:lpstr>Czy wiesz, że…</vt:lpstr>
      <vt:lpstr>OMGA 3 – PO CO JEST NAM POTRZEBNA?</vt:lpstr>
      <vt:lpstr>TERAPIA DOTLENIENIA ORGANIZMU</vt:lpstr>
      <vt:lpstr>OMGEA 3 - FUNKCJE</vt:lpstr>
      <vt:lpstr>OMGEA 3 - FUNKCJE</vt:lpstr>
      <vt:lpstr>PRZECIWWSKAZANIA DO BRANIA OMEGA 3</vt:lpstr>
      <vt:lpstr>JAK DŁUGO BRAĆ OMEGĘ 3? </vt:lpstr>
      <vt:lpstr>OLEJ ROŚLINNY VS RYBI </vt:lpstr>
      <vt:lpstr>ILE TRZEBA WYPIĆ OLEJU LNIANEGO ŻEBY ZAOPATRZEĆ ORGANIZM W 1G OMEGA 3 ?</vt:lpstr>
      <vt:lpstr>EPA I DHA - RÓŻNICE</vt:lpstr>
      <vt:lpstr>OMEGA 3 JEST NIEZWYKLE WAŻNA DLA…</vt:lpstr>
      <vt:lpstr>OMEGA 3 JEST NIEZWYKLE WAŻNA DLA…</vt:lpstr>
      <vt:lpstr>WYBIERAJ PŁYN, UNIKAJ KAPSUŁEK</vt:lpstr>
      <vt:lpstr>OMGEA 3 - PASZPORT</vt:lpstr>
      <vt:lpstr>TESTY NA POZIOM OMEGA 3  I STOSUNEK OMEG 3: OMEGA 6 </vt:lpstr>
      <vt:lpstr>WAŻNE</vt:lpstr>
      <vt:lpstr>OMEGA GOLD VS OMEGA KLASYCZNA</vt:lpstr>
      <vt:lpstr>OMEGA GOLD TO NIE TYLKO EPA I DHA</vt:lpstr>
      <vt:lpstr>OMEGA DAWKOWANIE</vt:lpstr>
      <vt:lpstr>KOLAGEN RYBI HUDROLIZOWANY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PODTAWOWA WIEDZA O ZDROWIU W UJĘCIU OCENY TŁUSZÓW W DIECIE</dc:title>
  <dc:creator>Dorota</dc:creator>
  <cp:lastModifiedBy>Natalia Helim</cp:lastModifiedBy>
  <cp:revision>9</cp:revision>
  <dcterms:created xsi:type="dcterms:W3CDTF">2023-03-25T19:57:07Z</dcterms:created>
  <dcterms:modified xsi:type="dcterms:W3CDTF">2023-03-27T19:42:30Z</dcterms:modified>
</cp:coreProperties>
</file>